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3"/>
  </p:notesMasterIdLst>
  <p:sldIdLst>
    <p:sldId id="258" r:id="rId2"/>
    <p:sldId id="259" r:id="rId3"/>
    <p:sldId id="356" r:id="rId4"/>
    <p:sldId id="260" r:id="rId5"/>
    <p:sldId id="270" r:id="rId6"/>
    <p:sldId id="263" r:id="rId7"/>
    <p:sldId id="261" r:id="rId8"/>
    <p:sldId id="315" r:id="rId9"/>
    <p:sldId id="262" r:id="rId10"/>
    <p:sldId id="264" r:id="rId11"/>
    <p:sldId id="317" r:id="rId12"/>
    <p:sldId id="265" r:id="rId13"/>
    <p:sldId id="307" r:id="rId14"/>
    <p:sldId id="331" r:id="rId15"/>
    <p:sldId id="359" r:id="rId16"/>
    <p:sldId id="373" r:id="rId17"/>
    <p:sldId id="374" r:id="rId18"/>
    <p:sldId id="375" r:id="rId19"/>
    <p:sldId id="360" r:id="rId20"/>
    <p:sldId id="376" r:id="rId21"/>
    <p:sldId id="377" r:id="rId22"/>
    <p:sldId id="378" r:id="rId23"/>
    <p:sldId id="379" r:id="rId24"/>
    <p:sldId id="380" r:id="rId25"/>
    <p:sldId id="361" r:id="rId26"/>
    <p:sldId id="381" r:id="rId27"/>
    <p:sldId id="382" r:id="rId28"/>
    <p:sldId id="362" r:id="rId29"/>
    <p:sldId id="364" r:id="rId30"/>
    <p:sldId id="383" r:id="rId31"/>
    <p:sldId id="365" r:id="rId32"/>
    <p:sldId id="366" r:id="rId33"/>
    <p:sldId id="367" r:id="rId34"/>
    <p:sldId id="384" r:id="rId35"/>
    <p:sldId id="385" r:id="rId36"/>
    <p:sldId id="387" r:id="rId37"/>
    <p:sldId id="386" r:id="rId38"/>
    <p:sldId id="390" r:id="rId39"/>
    <p:sldId id="369" r:id="rId40"/>
    <p:sldId id="370" r:id="rId41"/>
    <p:sldId id="371" r:id="rId42"/>
    <p:sldId id="372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279" r:id="rId51"/>
    <p:sldId id="300" r:id="rId52"/>
    <p:sldId id="310" r:id="rId53"/>
    <p:sldId id="322" r:id="rId54"/>
    <p:sldId id="363" r:id="rId55"/>
    <p:sldId id="399" r:id="rId56"/>
    <p:sldId id="398" r:id="rId57"/>
    <p:sldId id="389" r:id="rId58"/>
    <p:sldId id="400" r:id="rId59"/>
    <p:sldId id="401" r:id="rId60"/>
    <p:sldId id="402" r:id="rId61"/>
    <p:sldId id="403" r:id="rId62"/>
    <p:sldId id="304" r:id="rId63"/>
    <p:sldId id="305" r:id="rId64"/>
    <p:sldId id="287" r:id="rId65"/>
    <p:sldId id="294" r:id="rId66"/>
    <p:sldId id="301" r:id="rId67"/>
    <p:sldId id="342" r:id="rId68"/>
    <p:sldId id="296" r:id="rId69"/>
    <p:sldId id="347" r:id="rId70"/>
    <p:sldId id="339" r:id="rId71"/>
    <p:sldId id="288" r:id="rId72"/>
    <p:sldId id="344" r:id="rId73"/>
    <p:sldId id="283" r:id="rId74"/>
    <p:sldId id="345" r:id="rId75"/>
    <p:sldId id="353" r:id="rId76"/>
    <p:sldId id="293" r:id="rId77"/>
    <p:sldId id="343" r:id="rId78"/>
    <p:sldId id="302" r:id="rId79"/>
    <p:sldId id="298" r:id="rId80"/>
    <p:sldId id="346" r:id="rId81"/>
    <p:sldId id="286" r:id="rId82"/>
    <p:sldId id="341" r:id="rId83"/>
    <p:sldId id="354" r:id="rId84"/>
    <p:sldId id="348" r:id="rId85"/>
    <p:sldId id="349" r:id="rId86"/>
    <p:sldId id="350" r:id="rId87"/>
    <p:sldId id="351" r:id="rId88"/>
    <p:sldId id="352" r:id="rId89"/>
    <p:sldId id="280" r:id="rId90"/>
    <p:sldId id="268" r:id="rId91"/>
    <p:sldId id="272" r:id="rId9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1EB20C-6C24-495F-BD0B-67D12D2E7818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640175-419E-4D86-9B76-B8019E80D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7731-E265-491C-AB58-8345C6E7DB23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8C119-7429-4688-90DD-5D8BF723E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B6C9-E563-47C1-8927-0BFDECB57C99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AD11-819E-4526-843A-E6140C38B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F76C-8D38-49B4-8D66-4F8D1360ECDB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EDC5-6842-4971-9A4A-E9BB769D3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742F-1E1A-4645-9018-F88F32B9A944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B0A5-3F12-41EB-AACC-CC37C9A11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CD8F-7125-4DEE-8D91-F7B6C3E43A26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9C1C-A08A-4A3E-AC31-38685D0BA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07C0-0931-4EE4-AF7E-FA53CF7537BF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C3D0-D16D-4C01-89F7-76F8B76F6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55B60-EC7F-4199-B0A3-1F9A46B9E0D2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9E5D-1122-4D52-8BCD-5AF014BFE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DE79-5252-4D87-A2EC-4AE8F1E0BECD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3F8F-6643-4EF3-B414-5BB678295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67FEF-FAF1-41E1-B566-297EC0040089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46CE-A8D9-4F1C-B261-CCC0B8A2D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302F-A8B3-467E-A637-97C9B115BB27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2517-1EF4-438C-AA2D-C453857D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7AB8-801E-4E7D-B635-4367AC65B20F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9D4D-B0BD-4CDF-8E36-D0C49C7DA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6C49A-4402-4FE9-A3F0-7940F9B0E295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640C9-C490-4186-88B5-C7ECEF488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21chkt.ru/userfiles/Image/News_Image/2012_10_all/03_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21chkt.ru/userfiles/Image/News_Image/2012_10_all/03_05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21chkt.ru/userfiles/Image/News_Image/2012_10_all/25_0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21chkt.ru/userfiles/Image/News_Image/2012_10_all/25_0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21chkt.ru/userfiles/Image/News_Image/2012_11_all/06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chkt.ru/userfiles/Image/News_Image/2012_11_all/06_08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21chkt.ru/userfiles/Image/News_Image/2012_11_all/06_05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21chkt.ru/userfiles/Image/News_Image/2012_11_all/08_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chkt.ru/userfiles/Image/News_Image/2012_11_all/08_02.JPG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21chkt.ru/userfiles/Image/News_Image/2012_11_all/08_04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21chkt.ru/userfiles/Image/News_Image/2012_11_all/09_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21chkt.ru/userfiles/Image/News_Image/2012_11_all/09_04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21chkt.ru/userfiles/Image/News_Image/2012_11_all/16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chkt.ru/userfiles/Image/News_Image/2012_11_all/16_03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21chkt.ru/userfiles/Image/News_Image/2012_11_all/16_0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hyperlink" Target="http://21chkt.ru/userfiles/Image/News_Image/2012_11_all/28_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chkt.ru/userfiles/Image/News_Image/2012_11_all/28_01.JPG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21chkt.ru/userfiles/Image/News_Image/2012_11_all/28_02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21chkt.ru/userfiles/Image/News_Image/2012_11_all/29_2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21chkt.ru/userfiles/Image/News_Image/2012_11_all/29_22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hyperlink" Target="http://21chkt.ru/userfiles/Image/News_Image/2013_02_all/04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chkt.ru/userfiles/Image/News_Image/2013_02_all/04_04.JPG" TargetMode="External"/><Relationship Id="rId5" Type="http://schemas.openxmlformats.org/officeDocument/2006/relationships/image" Target="../media/image57.jpeg"/><Relationship Id="rId4" Type="http://schemas.openxmlformats.org/officeDocument/2006/relationships/hyperlink" Target="http://21chkt.ru/userfiles/Image/News_Image/2013_02_all/04_0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b/Coat_of_Arms_of_Chuvashia.svg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21chkt.ru/userfiles/Image/News_Image/2013_03_all/20_02.JPG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7.jpeg"/><Relationship Id="rId2" Type="http://schemas.openxmlformats.org/officeDocument/2006/relationships/hyperlink" Target="http://21chkt.ru/userfiles/Image/News_Image/2013_04_all/24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chkt.ru/userfiles/Image/News_Image/2013_04_all/24_04.JPG" TargetMode="External"/><Relationship Id="rId5" Type="http://schemas.openxmlformats.org/officeDocument/2006/relationships/image" Target="../media/image66.jpeg"/><Relationship Id="rId4" Type="http://schemas.openxmlformats.org/officeDocument/2006/relationships/hyperlink" Target="http://21chkt.ru/userfiles/Image/News_Image/2013_04_all/24_02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0.jpeg"/><Relationship Id="rId2" Type="http://schemas.openxmlformats.org/officeDocument/2006/relationships/hyperlink" Target="http://21chkt.ru/userfiles/Image/News_Image/2013_05_all/06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chkt.ru/userfiles/Image/News_Image/2013_05_all/06_03.JPG" TargetMode="External"/><Relationship Id="rId5" Type="http://schemas.openxmlformats.org/officeDocument/2006/relationships/image" Target="../media/image69.jpeg"/><Relationship Id="rId4" Type="http://schemas.openxmlformats.org/officeDocument/2006/relationships/hyperlink" Target="http://21chkt.ru/userfiles/Image/News_Image/2013_05_all/06_02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21chkt.ru/userfiles/Image/News_Image/2013_05_all/22_0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hyperlink" Target="http://21chkt.ru/userfiles/Image/News_Image/2013_05_all/22_02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5.jpeg"/><Relationship Id="rId2" Type="http://schemas.openxmlformats.org/officeDocument/2006/relationships/hyperlink" Target="http://21chkt.ru/userfiles/Image/News_Image/2013_05_all/23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chkt.ru/userfiles/Image/News_Image/2013_05_all/23_09.JPG" TargetMode="External"/><Relationship Id="rId5" Type="http://schemas.openxmlformats.org/officeDocument/2006/relationships/image" Target="../media/image74.jpeg"/><Relationship Id="rId4" Type="http://schemas.openxmlformats.org/officeDocument/2006/relationships/hyperlink" Target="http://21chkt.ru/userfiles/Image/News_Image/2013_05_all/23_03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21chkt.ru/userfiles/Image/News_Image/2013_10_all/02_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hyperlink" Target="http://21chkt.ru/userfiles/Image/News_Image/2013_10_all/02_05.J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21chkt.ru/userfiles/Image/News_Image/2013_10_all/28_21.JPG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7.jpeg"/><Relationship Id="rId2" Type="http://schemas.openxmlformats.org/officeDocument/2006/relationships/hyperlink" Target="http://21chkt.ru/userfiles/Image/News_Image/2013_11_all/21_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chkt.ru/userfiles/Image/News_Image/2013_11_all/21_04.JPG" TargetMode="External"/><Relationship Id="rId5" Type="http://schemas.openxmlformats.org/officeDocument/2006/relationships/image" Target="../media/image86.jpeg"/><Relationship Id="rId4" Type="http://schemas.openxmlformats.org/officeDocument/2006/relationships/hyperlink" Target="http://21chkt.ru/userfiles/Image/News_Image/2013_11_all/21_06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21chkt.ru/userfiles/Image/News_Image/2013_12_all/06_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hyperlink" Target="http://21chkt.ru/userfiles/Image/News_Image/2013_12_all/06_01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://21chkt.ru/userfiles/Image/News_Image/2013_12_all/27_01.JP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hyperlink" Target="http://21chkt.ru/userfiles/Image/News_Image/2014_03_all/13_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hyperlink" Target="http://21chkt.ru/userfiles/Image/News_Image/2014_03_all/13_02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hyperlink" Target="http://21chkt.ru/userfiles/Image/News_Image/2014_05_all/01_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hyperlink" Target="http://21chkt.ru/userfiles/Image/News_Image/2014_05_all/01_04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hyperlink" Target="http://21chkt.ru/userfiles/Image/Galery/Vypusknoj_vecher/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hyperlink" Target="http://21chkt.ru/userfiles/Image/Galery/Vypusknoj_vecher/1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21chkt.ru/userfiles/Image/Galery/1_Sentyabrya/01_07.jpg" TargetMode="External"/><Relationship Id="rId3" Type="http://schemas.openxmlformats.org/officeDocument/2006/relationships/image" Target="../media/image116.jpeg"/><Relationship Id="rId7" Type="http://schemas.openxmlformats.org/officeDocument/2006/relationships/image" Target="../media/image118.jpeg"/><Relationship Id="rId2" Type="http://schemas.openxmlformats.org/officeDocument/2006/relationships/hyperlink" Target="http://21chkt.ru/userfiles/Image/Galery/1_Sentyabrya/01_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chkt.ru/userfiles/Image/Galery/1_Sentyabrya/01_04.jpg" TargetMode="External"/><Relationship Id="rId5" Type="http://schemas.openxmlformats.org/officeDocument/2006/relationships/image" Target="../media/image117.jpeg"/><Relationship Id="rId4" Type="http://schemas.openxmlformats.org/officeDocument/2006/relationships/hyperlink" Target="http://21chkt.ru/userfiles/Image/Galery/1_Sentyabrya/01_01.jpg" TargetMode="External"/><Relationship Id="rId9" Type="http://schemas.openxmlformats.org/officeDocument/2006/relationships/image" Target="../media/image11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hyperlink" Target="http://21chkt.ru/userfiles/Image/News_Image/2014_09_all/06_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hyperlink" Target="http://21chkt.ru/userfiles/Image/News_Image/2014_09_all/06_04.JP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hyperlink" Target="http://21chkt.ru/userfiles/Image/News_Image/2013_09_all/10_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jpeg"/><Relationship Id="rId4" Type="http://schemas.openxmlformats.org/officeDocument/2006/relationships/hyperlink" Target="http://21chkt.ru/userfiles/Image/News_Image/2013_09_all/10_03.JP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7" Type="http://schemas.openxmlformats.org/officeDocument/2006/relationships/image" Target="../media/image126.jpeg"/><Relationship Id="rId2" Type="http://schemas.openxmlformats.org/officeDocument/2006/relationships/hyperlink" Target="http://21chkt.ru/userfiles/Image/News_Image/2014_10_all/02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chkt.ru/userfiles/Image/News_Image/2014_10_all/02_05.JPG" TargetMode="External"/><Relationship Id="rId5" Type="http://schemas.openxmlformats.org/officeDocument/2006/relationships/image" Target="../media/image125.jpeg"/><Relationship Id="rId4" Type="http://schemas.openxmlformats.org/officeDocument/2006/relationships/hyperlink" Target="http://21chkt.ru/userfiles/Image/News_Image/2014_10_all/02_04.JPG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hyperlink" Target="http://21chkt.ru/userfiles/Image/News_Image/2014_11_all/20000218_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jpeg"/><Relationship Id="rId4" Type="http://schemas.openxmlformats.org/officeDocument/2006/relationships/hyperlink" Target="http://21chkt.ru/userfiles/Image/News_Image/2014_11_all/20000218_1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hyperlink" Target="http://21chkt.ru/userfiles/Image/News_Image/2014_12_all/20141204_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jpeg"/><Relationship Id="rId4" Type="http://schemas.openxmlformats.org/officeDocument/2006/relationships/hyperlink" Target="http://21chkt.ru/userfiles/Image/News_Image/2014_12_all/20141204_1.JP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hyperlink" Target="http://21chkt.ru/userfiles/Image/News_Image/2015_01_all/20150121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jpeg"/><Relationship Id="rId4" Type="http://schemas.openxmlformats.org/officeDocument/2006/relationships/hyperlink" Target="http://21chkt.ru/userfiles/Image/News_Image/2015_01_all/20150121_2.JP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vetton_ru_7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4763"/>
            <a:ext cx="9144000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33350" y="-6350"/>
            <a:ext cx="8802688" cy="3219450"/>
          </a:xfrm>
        </p:spPr>
      </p:pic>
      <p:pic>
        <p:nvPicPr>
          <p:cNvPr id="14339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214313"/>
            <a:ext cx="11144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головок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5525" y="5437188"/>
            <a:ext cx="1774825" cy="103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54013" y="890588"/>
            <a:ext cx="8509000" cy="1298575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357438"/>
            <a:ext cx="8467725" cy="4214812"/>
          </a:xfrm>
        </p:spPr>
        <p:txBody>
          <a:bodyPr>
            <a:normAutofit/>
          </a:bodyPr>
          <a:lstStyle/>
          <a:p>
            <a:pPr marR="0" algn="ctr"/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классного руководителя</a:t>
            </a:r>
          </a:p>
          <a:p>
            <a:pPr marR="0" algn="l">
              <a:buFont typeface="Arial" charset="0"/>
              <a:buChar char="•"/>
            </a:pPr>
            <a:r>
              <a:rPr lang="ru-RU" smtClean="0">
                <a:solidFill>
                  <a:schemeClr val="tx2"/>
                </a:solidFill>
              </a:rPr>
              <a:t>Формирование и развитие коллектива группы</a:t>
            </a:r>
          </a:p>
          <a:p>
            <a:pPr marR="0" algn="l">
              <a:buFont typeface="Arial" charset="0"/>
              <a:buChar char="•"/>
            </a:pPr>
            <a:r>
              <a:rPr lang="ru-RU" smtClean="0">
                <a:solidFill>
                  <a:schemeClr val="tx2"/>
                </a:solidFill>
              </a:rPr>
              <a:t>Создание благоприятных психолого-педагогических условий для развития и нравственного формирова ния личности, его самоутверждения и раскрытия его потенциальных способностей</a:t>
            </a:r>
          </a:p>
          <a:p>
            <a:pPr marR="0" algn="l">
              <a:buFont typeface="Arial" charset="0"/>
              <a:buChar char="•"/>
            </a:pPr>
            <a:r>
              <a:rPr lang="ru-RU" smtClean="0">
                <a:solidFill>
                  <a:schemeClr val="tx2"/>
                </a:solidFill>
              </a:rPr>
              <a:t>Формирование здорового образа жизни</a:t>
            </a:r>
          </a:p>
          <a:p>
            <a:pPr marR="0" algn="l">
              <a:buFont typeface="Arial" charset="0"/>
              <a:buChar char="•"/>
            </a:pPr>
            <a:r>
              <a:rPr lang="ru-RU" smtClean="0">
                <a:solidFill>
                  <a:schemeClr val="tx2"/>
                </a:solidFill>
              </a:rPr>
              <a:t>Организация социально значимой, творческой деятельности студентов</a:t>
            </a:r>
          </a:p>
          <a:p>
            <a:pPr marR="0" algn="l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469900"/>
            <a:ext cx="8180387" cy="998538"/>
          </a:xfrm>
        </p:spPr>
      </p:pic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1571625"/>
            <a:ext cx="7383462" cy="4572000"/>
          </a:xfrm>
        </p:spPr>
        <p:txBody>
          <a:bodyPr/>
          <a:lstStyle/>
          <a:p>
            <a:pPr marR="0" algn="l"/>
            <a:r>
              <a:rPr lang="ru-RU" smtClean="0">
                <a:solidFill>
                  <a:schemeClr val="tx2"/>
                </a:solidFill>
              </a:rPr>
              <a:t>1. Сплочение коллектива</a:t>
            </a:r>
          </a:p>
          <a:p>
            <a:pPr marR="0" algn="l"/>
            <a:r>
              <a:rPr lang="ru-RU" smtClean="0">
                <a:solidFill>
                  <a:schemeClr val="tx2"/>
                </a:solidFill>
              </a:rPr>
              <a:t>2. Воспитание творчески активной и самостоятельной личности с нравственной позицией и нравственным самопознанием</a:t>
            </a:r>
          </a:p>
          <a:p>
            <a:pPr marR="0" algn="l"/>
            <a:r>
              <a:rPr lang="ru-RU" smtClean="0">
                <a:solidFill>
                  <a:schemeClr val="tx2"/>
                </a:solidFill>
              </a:rPr>
              <a:t>3. Развитие самооценки студента</a:t>
            </a:r>
          </a:p>
          <a:p>
            <a:pPr marR="0" algn="l"/>
            <a:r>
              <a:rPr lang="ru-RU" smtClean="0">
                <a:solidFill>
                  <a:schemeClr val="tx2"/>
                </a:solidFill>
              </a:rPr>
              <a:t>4. Воспитание организации социально ценных отношений и переживаний студентов в коллективном сообществе</a:t>
            </a:r>
          </a:p>
          <a:p>
            <a:pPr marR="0" algn="l"/>
            <a:r>
              <a:rPr lang="ru-RU" smtClean="0">
                <a:solidFill>
                  <a:schemeClr val="tx2"/>
                </a:solidFill>
              </a:rPr>
              <a:t>5. Воспитать умение ориентироваться в новых условиях</a:t>
            </a:r>
          </a:p>
          <a:p>
            <a:pPr marR="0" algn="l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481138" y="182563"/>
            <a:ext cx="7004050" cy="1835150"/>
          </a:xfrm>
        </p:spPr>
      </p:pic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2205038"/>
            <a:ext cx="8928100" cy="1152525"/>
          </a:xfrm>
        </p:spPr>
        <p:txBody>
          <a:bodyPr/>
          <a:lstStyle/>
          <a:p>
            <a:pPr marR="0" algn="ctr"/>
            <a:r>
              <a:rPr lang="ru-RU" sz="3200" smtClean="0">
                <a:solidFill>
                  <a:schemeClr val="tx2"/>
                </a:solidFill>
              </a:rPr>
              <a:t>«</a:t>
            </a:r>
            <a:r>
              <a:rPr lang="ru-RU" sz="2400" b="1" smtClean="0">
                <a:solidFill>
                  <a:schemeClr val="tx2"/>
                </a:solidFill>
              </a:rPr>
              <a:t>Каждый хотел бы, чтобы в отеле его обслуживали </a:t>
            </a:r>
          </a:p>
          <a:p>
            <a:pPr marR="0" algn="ctr"/>
            <a:r>
              <a:rPr lang="ru-RU" sz="2400" b="1" smtClean="0">
                <a:solidFill>
                  <a:schemeClr val="tx2"/>
                </a:solidFill>
              </a:rPr>
              <a:t>как дома, а дома - как в отеле</a:t>
            </a:r>
            <a:r>
              <a:rPr lang="ru-RU" sz="2400" smtClean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7188" y="4071938"/>
            <a:ext cx="8358187" cy="1857375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350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3500438"/>
            <a:ext cx="8572500" cy="2609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+mj-lt"/>
                <a:cs typeface="+mn-cs"/>
              </a:rPr>
              <a:t>Девиз </a:t>
            </a:r>
            <a:r>
              <a:rPr lang="ru-RU" sz="4000" b="1" dirty="0">
                <a:solidFill>
                  <a:srgbClr val="C00000"/>
                </a:solidFill>
                <a:latin typeface="+mj-lt"/>
                <a:cs typeface="+mn-cs"/>
              </a:rPr>
              <a:t>группы</a:t>
            </a:r>
            <a:br>
              <a:rPr lang="ru-RU" sz="4000" b="1" dirty="0">
                <a:solidFill>
                  <a:srgbClr val="C00000"/>
                </a:solidFill>
                <a:latin typeface="+mj-lt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+mn-lt"/>
                <a:cs typeface="+mn-cs"/>
              </a:rPr>
              <a:t>Классные ребята! </a:t>
            </a:r>
            <a:br>
              <a:rPr lang="ru-RU" sz="2400" b="1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latin typeface="+mn-lt"/>
                <a:cs typeface="+mn-cs"/>
              </a:rPr>
              <a:t>Дружный коллектив!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  <a:cs typeface="+mn-cs"/>
              </a:rPr>
              <a:t> Активные, спортивные – это все про нас!»</a:t>
            </a:r>
            <a:endParaRPr lang="ru-RU" sz="2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25605" name="Picture 2" descr="\\tsclient\USB1\ЭМБЛ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12684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0525" y="792163"/>
            <a:ext cx="8509000" cy="1176337"/>
          </a:xfrm>
        </p:spPr>
      </p:pic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7854950" cy="2695575"/>
          </a:xfrm>
        </p:spPr>
        <p:txBody>
          <a:bodyPr/>
          <a:lstStyle/>
          <a:p>
            <a:pPr marL="514350" marR="0" indent="-514350" algn="l">
              <a:buFont typeface="Wingdings 2" pitchFamily="18" charset="2"/>
              <a:buAutoNum type="arabicPeriod"/>
            </a:pPr>
            <a:r>
              <a:rPr lang="ru-RU" sz="3200" smtClean="0">
                <a:solidFill>
                  <a:schemeClr val="tx2"/>
                </a:solidFill>
              </a:rPr>
              <a:t>Организационно-координирующие </a:t>
            </a:r>
          </a:p>
          <a:p>
            <a:pPr marL="514350" marR="0" indent="-514350" algn="l">
              <a:buFont typeface="Wingdings 2" pitchFamily="18" charset="2"/>
              <a:buAutoNum type="arabicPeriod"/>
            </a:pPr>
            <a:r>
              <a:rPr lang="ru-RU" sz="3200" smtClean="0">
                <a:solidFill>
                  <a:schemeClr val="tx2"/>
                </a:solidFill>
              </a:rPr>
              <a:t>Коммуникативные</a:t>
            </a:r>
          </a:p>
          <a:p>
            <a:pPr marL="514350" marR="0" indent="-514350" algn="l">
              <a:buFont typeface="Wingdings 2" pitchFamily="18" charset="2"/>
              <a:buAutoNum type="arabicPeriod"/>
            </a:pPr>
            <a:r>
              <a:rPr lang="ru-RU" sz="3200" smtClean="0">
                <a:solidFill>
                  <a:schemeClr val="tx2"/>
                </a:solidFill>
              </a:rPr>
              <a:t>Аналитико-прогностические</a:t>
            </a:r>
          </a:p>
          <a:p>
            <a:pPr marL="514350" marR="0" indent="-514350" algn="l">
              <a:buFont typeface="Wingdings 2" pitchFamily="18" charset="2"/>
              <a:buAutoNum type="arabicPeriod"/>
            </a:pPr>
            <a:r>
              <a:rPr lang="ru-RU" sz="3200" smtClean="0">
                <a:solidFill>
                  <a:schemeClr val="tx2"/>
                </a:solidFill>
              </a:rPr>
              <a:t>Контрольные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669925"/>
            <a:ext cx="7156450" cy="1311275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2286000"/>
            <a:ext cx="7854950" cy="3143250"/>
          </a:xfrm>
        </p:spPr>
        <p:txBody>
          <a:bodyPr>
            <a:normAutofit/>
          </a:bodyPr>
          <a:lstStyle/>
          <a:p>
            <a:pPr marR="0" indent="354013" algn="just">
              <a:buFont typeface="Arial" charset="0"/>
              <a:buChar char="•"/>
            </a:pPr>
            <a:r>
              <a:rPr lang="ru-RU" b="1" smtClean="0">
                <a:solidFill>
                  <a:srgbClr val="03495C"/>
                </a:solidFill>
              </a:rPr>
              <a:t>Индивидуальные</a:t>
            </a:r>
            <a:r>
              <a:rPr lang="ru-RU" smtClean="0">
                <a:solidFill>
                  <a:srgbClr val="03495C"/>
                </a:solidFill>
              </a:rPr>
              <a:t> (беседы, обмен мнениями, совместный поиск решения проблемы и др.)</a:t>
            </a:r>
          </a:p>
          <a:p>
            <a:pPr marR="0" indent="354013" algn="just">
              <a:buFont typeface="Arial" charset="0"/>
              <a:buChar char="•"/>
            </a:pPr>
            <a:r>
              <a:rPr lang="ru-RU" b="1" smtClean="0">
                <a:solidFill>
                  <a:srgbClr val="03495C"/>
                </a:solidFill>
              </a:rPr>
              <a:t>Групповые</a:t>
            </a:r>
            <a:r>
              <a:rPr lang="ru-RU" smtClean="0">
                <a:solidFill>
                  <a:srgbClr val="03495C"/>
                </a:solidFill>
              </a:rPr>
              <a:t> (творческие группы, органы самоуправления и др.)</a:t>
            </a:r>
          </a:p>
          <a:p>
            <a:pPr marR="0" indent="354013" algn="just">
              <a:buFont typeface="Arial" charset="0"/>
              <a:buChar char="•"/>
            </a:pPr>
            <a:r>
              <a:rPr lang="ru-RU" b="1" smtClean="0">
                <a:solidFill>
                  <a:srgbClr val="03495C"/>
                </a:solidFill>
              </a:rPr>
              <a:t>Коллективные</a:t>
            </a:r>
            <a:r>
              <a:rPr lang="ru-RU" smtClean="0">
                <a:solidFill>
                  <a:srgbClr val="03495C"/>
                </a:solidFill>
              </a:rPr>
              <a:t> (конкурсы, классные часы, спектакли, походы, слеты, соревнования, олимпиады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762000"/>
            <a:ext cx="9156700" cy="1785938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3068638"/>
            <a:ext cx="7854950" cy="2360612"/>
          </a:xfrm>
        </p:spPr>
        <p:txBody>
          <a:bodyPr>
            <a:normAutofit/>
          </a:bodyPr>
          <a:lstStyle/>
          <a:p>
            <a:pPr marR="0" indent="354013" algn="just">
              <a:buFont typeface="Arial" charset="0"/>
              <a:buChar char="•"/>
            </a:pPr>
            <a:r>
              <a:rPr lang="ru-RU" b="1" smtClean="0">
                <a:solidFill>
                  <a:srgbClr val="03495C"/>
                </a:solidFill>
              </a:rPr>
              <a:t>2012 - 2013 учебный год (группа ГС-21)</a:t>
            </a:r>
            <a:endParaRPr lang="ru-RU" smtClean="0">
              <a:solidFill>
                <a:srgbClr val="03495C"/>
              </a:solidFill>
            </a:endParaRPr>
          </a:p>
          <a:p>
            <a:pPr marR="0" indent="354013" algn="just">
              <a:buFont typeface="Arial" charset="0"/>
              <a:buChar char="•"/>
            </a:pPr>
            <a:endParaRPr lang="ru-RU" smtClean="0">
              <a:solidFill>
                <a:srgbClr val="03495C"/>
              </a:solidFill>
            </a:endParaRPr>
          </a:p>
          <a:p>
            <a:pPr marR="0" indent="354013" algn="just">
              <a:buFont typeface="Arial" charset="0"/>
              <a:buChar char="•"/>
            </a:pPr>
            <a:r>
              <a:rPr lang="ru-RU" b="1" smtClean="0">
                <a:solidFill>
                  <a:srgbClr val="03495C"/>
                </a:solidFill>
              </a:rPr>
              <a:t>2013 - 2014 учебный год (группа ГС-31)</a:t>
            </a:r>
            <a:endParaRPr lang="ru-RU" smtClean="0">
              <a:solidFill>
                <a:srgbClr val="0349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18716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26 сентября 2012 г. студенты группы ГС-21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специальность  Гостиничный сервис, вместе с классным руководителем  Смирновой Е.В. посетили выставку «ПИР 2012»,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проходящую в Московском выставочном центре (МВЦ)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«КРОКУС ЭКСПО»  г. Москва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0" y="2565400"/>
            <a:ext cx="9144000" cy="42926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1600" smtClean="0"/>
              <a:t>      </a:t>
            </a:r>
          </a:p>
          <a:p>
            <a:pPr>
              <a:buFont typeface="Georgia" pitchFamily="18" charset="0"/>
              <a:buNone/>
            </a:pPr>
            <a:r>
              <a:rPr lang="ru-RU" sz="1600" i="1" smtClean="0"/>
              <a:t>     </a:t>
            </a:r>
            <a:endParaRPr lang="ru-RU" sz="1400" smtClean="0"/>
          </a:p>
          <a:p>
            <a:pPr>
              <a:buFont typeface="Georgia" pitchFamily="18" charset="0"/>
              <a:buNone/>
            </a:pPr>
            <a:r>
              <a:rPr lang="ru-RU" sz="1400" smtClean="0"/>
              <a:t>                                                                         </a:t>
            </a:r>
          </a:p>
          <a:p>
            <a:pPr>
              <a:buFont typeface="Georgia" pitchFamily="18" charset="0"/>
              <a:buNone/>
            </a:pPr>
            <a:r>
              <a:rPr lang="ru-RU" sz="1400" smtClean="0"/>
              <a:t>                                                                        </a:t>
            </a:r>
          </a:p>
        </p:txBody>
      </p:sp>
      <p:pic>
        <p:nvPicPr>
          <p:cNvPr id="29699" name="Picture 2" descr="F:\сайт Москва\DSC_0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43497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F:\сайт Москва\DSC_0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860800"/>
            <a:ext cx="42656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848600" cy="2305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/>
              <a:t>17 </a:t>
            </a:r>
            <a:r>
              <a:rPr lang="ru-RU" sz="2000" dirty="0"/>
              <a:t>сентября 2012 </a:t>
            </a:r>
            <a:r>
              <a:rPr lang="ru-RU" sz="2000" dirty="0" smtClean="0"/>
              <a:t>г. </a:t>
            </a:r>
            <a:r>
              <a:rPr lang="ru-RU" sz="2000" dirty="0"/>
              <a:t>в городе </a:t>
            </a:r>
            <a:r>
              <a:rPr lang="ru-RU" sz="2000" dirty="0" smtClean="0"/>
              <a:t>стартовал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экологический месячник.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 </a:t>
            </a:r>
            <a:r>
              <a:rPr lang="ru-RU" sz="2000" dirty="0"/>
              <a:t>октября студенты групп </a:t>
            </a:r>
            <a:r>
              <a:rPr lang="ru-RU" sz="2000" dirty="0" smtClean="0"/>
              <a:t>Б-11, </a:t>
            </a:r>
            <a:r>
              <a:rPr lang="ru-RU" sz="2000" dirty="0"/>
              <a:t>Б-32, ТОП-21, ТОП-41, ГС-21 провели экологическую акцию по очистке территории Парка культуры и отдыха им. 500-летия </a:t>
            </a:r>
            <a:r>
              <a:rPr lang="ru-RU" sz="2000" dirty="0" err="1" smtClean="0"/>
              <a:t>г.Чебоксары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0" y="2565400"/>
            <a:ext cx="9144000" cy="4292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600" dirty="0" smtClean="0"/>
              <a:t>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600" i="1" dirty="0" smtClean="0"/>
              <a:t>     </a:t>
            </a: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400" dirty="0" smtClean="0"/>
              <a:t>                                                                        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400" dirty="0" smtClean="0"/>
              <a:t>                                          </a:t>
            </a:r>
          </a:p>
        </p:txBody>
      </p:sp>
      <p:pic>
        <p:nvPicPr>
          <p:cNvPr id="30723" name="Рисунок 5" descr="http://21chkt.ru/userfiles/Image/News_Image/2012_10_all/03_01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2636838"/>
            <a:ext cx="41767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6" descr="http://21chkt.ru/userfiles/Image/News_Image/2012_10_all/03_05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997200"/>
            <a:ext cx="42481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848600" cy="2016125"/>
          </a:xfrm>
        </p:spPr>
        <p:txBody>
          <a:bodyPr/>
          <a:lstStyle/>
          <a:p>
            <a:pPr algn="ctr"/>
            <a:r>
              <a:rPr lang="ru-RU" sz="1800" smtClean="0"/>
              <a:t>17 октября 2012 г. в спортивном зале </a:t>
            </a:r>
            <a:br>
              <a:rPr lang="ru-RU" sz="1800" smtClean="0"/>
            </a:br>
            <a:r>
              <a:rPr lang="ru-RU" sz="1800" smtClean="0"/>
              <a:t>НОУСПО «Чебоксарский кооперативный техникум» Чувашпотребсоюза </a:t>
            </a:r>
            <a:br>
              <a:rPr lang="ru-RU" sz="1800" smtClean="0"/>
            </a:br>
            <a:r>
              <a:rPr lang="ru-RU" sz="1800" smtClean="0"/>
              <a:t>16 учебных групп 1-2 курсов приняли участие в соревнованиях по трем видам спорта: настольному теннису, дартсу и стрит-болу.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0" y="2565400"/>
            <a:ext cx="9144000" cy="4292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600" dirty="0" smtClean="0"/>
              <a:t>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600" i="1" dirty="0" smtClean="0"/>
              <a:t>     </a:t>
            </a: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400" dirty="0" smtClean="0"/>
              <a:t>                                                                        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400" dirty="0" smtClean="0"/>
              <a:t>                                         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55650" y="2565400"/>
          <a:ext cx="7777163" cy="4237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151"/>
                <a:gridCol w="900197"/>
                <a:gridCol w="558151"/>
                <a:gridCol w="529834"/>
                <a:gridCol w="517911"/>
                <a:gridCol w="595411"/>
                <a:gridCol w="804841"/>
                <a:gridCol w="648072"/>
                <a:gridCol w="432048"/>
                <a:gridCol w="576064"/>
                <a:gridCol w="653148"/>
                <a:gridCol w="1003034"/>
              </a:tblGrid>
              <a:tr h="46450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Учебная группа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Виды спорта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Стрит-бол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Очки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Настольный теннис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Очки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</a:rPr>
                        <a:t>Дартс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Очки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Общее место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 3 видам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96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Ю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Ю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Ю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ТВ-21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31 -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I место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80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ГС-21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Н/у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Н/у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Н/у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46 -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VI  место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2952750"/>
          </a:xfrm>
        </p:spPr>
        <p:txBody>
          <a:bodyPr/>
          <a:lstStyle/>
          <a:p>
            <a:pPr algn="ctr"/>
            <a:r>
              <a:rPr lang="ru-RU" sz="1800" smtClean="0"/>
              <a:t>25 октября 2012 г. состоялся гала-концерт, </a:t>
            </a:r>
            <a:br>
              <a:rPr lang="ru-RU" sz="1800" smtClean="0"/>
            </a:br>
            <a:r>
              <a:rPr lang="ru-RU" sz="1800" smtClean="0"/>
              <a:t>посвященный 25-летию творческой деятельности, заслуженного деятеля искусств Чувашии,</a:t>
            </a:r>
            <a:br>
              <a:rPr lang="ru-RU" sz="1800" smtClean="0"/>
            </a:br>
            <a:r>
              <a:rPr lang="ru-RU" sz="1800" smtClean="0"/>
              <a:t> главного дирижера </a:t>
            </a:r>
            <a:br>
              <a:rPr lang="ru-RU" sz="1800" smtClean="0"/>
            </a:br>
            <a:r>
              <a:rPr lang="ru-RU" sz="1800" smtClean="0"/>
              <a:t>Чувашского государственного театра оперы и балета</a:t>
            </a:r>
            <a:br>
              <a:rPr lang="ru-RU" sz="1800" smtClean="0"/>
            </a:br>
            <a:r>
              <a:rPr lang="ru-RU" sz="1800" smtClean="0"/>
              <a:t> Ольги Сетнеровны Нестеровой. </a:t>
            </a:r>
            <a:br>
              <a:rPr lang="ru-RU" sz="1800" smtClean="0"/>
            </a:br>
            <a:r>
              <a:rPr lang="ru-RU" sz="1800" smtClean="0"/>
              <a:t> Сколько теплых слов и поздравлений в ее адрес мы,</a:t>
            </a:r>
            <a:br>
              <a:rPr lang="ru-RU" sz="1800" smtClean="0"/>
            </a:br>
            <a:r>
              <a:rPr lang="ru-RU" sz="1800" smtClean="0"/>
              <a:t> классные руководители и </a:t>
            </a:r>
            <a:br>
              <a:rPr lang="ru-RU" sz="1800" smtClean="0"/>
            </a:br>
            <a:r>
              <a:rPr lang="ru-RU" sz="1800" smtClean="0"/>
              <a:t>студенты групп ГС-21 и Б-32, услышали в этот день. </a:t>
            </a:r>
          </a:p>
        </p:txBody>
      </p:sp>
      <p:pic>
        <p:nvPicPr>
          <p:cNvPr id="32770" name="Объект 5" descr="http://21chkt.ru/userfiles/Image/News_Image/2012_10_all/25_06_w_240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284538"/>
            <a:ext cx="3671888" cy="2736850"/>
          </a:xfrm>
        </p:spPr>
      </p:pic>
      <p:pic>
        <p:nvPicPr>
          <p:cNvPr id="32771" name="Рисунок 6" descr="http://21chkt.ru/userfiles/Image/News_Image/2012_10_all/25_04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716338"/>
            <a:ext cx="38163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5583238"/>
            <a:ext cx="9156700" cy="950912"/>
          </a:xfrm>
        </p:spPr>
      </p:pic>
      <p:pic>
        <p:nvPicPr>
          <p:cNvPr id="15362" name="Picture 2" descr="\\tsclient\USB1\Волжские_Зори\IMG_74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927100"/>
            <a:ext cx="6456362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96300" cy="19446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6 </a:t>
            </a:r>
            <a:r>
              <a:rPr lang="ru-RU" sz="1800" dirty="0"/>
              <a:t>ноября 2012 </a:t>
            </a:r>
            <a:r>
              <a:rPr lang="ru-RU" sz="1800" dirty="0" smtClean="0"/>
              <a:t>г. </a:t>
            </a:r>
            <a:r>
              <a:rPr lang="ru-RU" sz="1800" dirty="0"/>
              <a:t>студенты групп </a:t>
            </a:r>
            <a:r>
              <a:rPr lang="ru-RU" sz="1800" dirty="0" smtClean="0"/>
              <a:t>МН-31, МН-32, ГС-21 вместе с классными руководителями выехали в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ООО «</a:t>
            </a:r>
            <a:r>
              <a:rPr lang="ru-RU" sz="1800" dirty="0" err="1"/>
              <a:t>Хлебокомбинат</a:t>
            </a:r>
            <a:r>
              <a:rPr lang="ru-RU" sz="1800" dirty="0"/>
              <a:t> </a:t>
            </a:r>
            <a:r>
              <a:rPr lang="ru-RU" sz="1800" dirty="0" err="1"/>
              <a:t>Большесундырского</a:t>
            </a:r>
            <a:r>
              <a:rPr lang="ru-RU" sz="1800" dirty="0"/>
              <a:t> </a:t>
            </a:r>
            <a:r>
              <a:rPr lang="ru-RU" sz="1800" dirty="0" err="1"/>
              <a:t>райпо</a:t>
            </a:r>
            <a:r>
              <a:rPr lang="ru-RU" sz="1800" dirty="0"/>
              <a:t>» </a:t>
            </a:r>
            <a:r>
              <a:rPr lang="ru-RU" sz="1800" dirty="0" err="1" smtClean="0"/>
              <a:t>Чувашпотребсоюза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познакомились с деятельностью одного из предприятий потребительской кооперации Чувашской республики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</p:txBody>
      </p:sp>
      <p:sp>
        <p:nvSpPr>
          <p:cNvPr id="33794" name="Объект 1"/>
          <p:cNvSpPr>
            <a:spLocks noGrp="1"/>
          </p:cNvSpPr>
          <p:nvPr>
            <p:ph idx="1"/>
          </p:nvPr>
        </p:nvSpPr>
        <p:spPr>
          <a:xfrm>
            <a:off x="457200" y="2205038"/>
            <a:ext cx="2530475" cy="41195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Рисунок 5" descr="http://21chkt.ru/userfiles/Image/News_Image/2012_11_all/06_01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3500438"/>
            <a:ext cx="31686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http://21chkt.ru/userfiles/Image/News_Image/2012_11_all/06_05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441825"/>
            <a:ext cx="3184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" descr="http://21chkt.ru/userfiles/Image/News_Image/2012_11_all/06_08_w_160.JPG">
            <a:hlinkClick r:id="rId6" tooltip="&quot;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2220913"/>
            <a:ext cx="230505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96300" cy="1944688"/>
          </a:xfrm>
        </p:spPr>
        <p:txBody>
          <a:bodyPr/>
          <a:lstStyle/>
          <a:p>
            <a:pPr algn="ctr"/>
            <a:r>
              <a:rPr lang="ru-RU" sz="1800" smtClean="0"/>
              <a:t> 8 ноября 2012 г. студенты  групп К-21, К-31, ГС-21 вместе с классными руководителями выехали на экскурсию на тему «Знакомство с предприятиями системы Чувашпотребсоюза»</a:t>
            </a:r>
            <a:br>
              <a:rPr lang="ru-RU" sz="1800" smtClean="0"/>
            </a:br>
            <a:r>
              <a:rPr lang="ru-RU" sz="1800" smtClean="0"/>
              <a:t>на ООО «Чебоксарская универбаза» Чувашпотребсоюза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34818" name="Объект 1"/>
          <p:cNvSpPr>
            <a:spLocks noGrp="1"/>
          </p:cNvSpPr>
          <p:nvPr>
            <p:ph idx="1"/>
          </p:nvPr>
        </p:nvSpPr>
        <p:spPr>
          <a:xfrm>
            <a:off x="457200" y="2420938"/>
            <a:ext cx="2819400" cy="39036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4819" name="Рисунок 5" descr="http://21chkt.ru/userfiles/Image/News_Image/2012_11_all/08_03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009775"/>
            <a:ext cx="34559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6" descr="http://21chkt.ru/userfiles/Image/News_Image/2012_11_all/08_04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644900"/>
            <a:ext cx="38877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7" descr="http://21chkt.ru/userfiles/Image/News_Image/2012_11_all/08_02_w_240.JPG">
            <a:hlinkClick r:id="rId6" tooltip="&quot;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150" y="1992313"/>
            <a:ext cx="28924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96300" cy="1728788"/>
          </a:xfrm>
        </p:spPr>
        <p:txBody>
          <a:bodyPr/>
          <a:lstStyle/>
          <a:p>
            <a:pPr algn="ctr"/>
            <a:r>
              <a:rPr lang="ru-RU" sz="1800" smtClean="0"/>
              <a:t> 9 ноября 2012 г. в 9 часов 30 минут группы Ф-31, К-21, ГС-21 приняли участие в общегородском мероприятии</a:t>
            </a:r>
            <a:br>
              <a:rPr lang="ru-RU" sz="1800" smtClean="0"/>
            </a:br>
            <a:r>
              <a:rPr lang="ru-RU" sz="1800" smtClean="0"/>
              <a:t> «Зарядка со звездой», </a:t>
            </a:r>
            <a:br>
              <a:rPr lang="ru-RU" sz="1800" smtClean="0"/>
            </a:br>
            <a:r>
              <a:rPr lang="ru-RU" sz="1800" smtClean="0"/>
              <a:t>которое состоялось на площадке перед Чувашским драматическим театром им. К.Иванова. </a:t>
            </a:r>
          </a:p>
        </p:txBody>
      </p:sp>
      <p:sp>
        <p:nvSpPr>
          <p:cNvPr id="35842" name="Объект 1"/>
          <p:cNvSpPr>
            <a:spLocks noGrp="1"/>
          </p:cNvSpPr>
          <p:nvPr>
            <p:ph idx="1"/>
          </p:nvPr>
        </p:nvSpPr>
        <p:spPr>
          <a:xfrm>
            <a:off x="1187450" y="3429000"/>
            <a:ext cx="2160588" cy="2895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3" name="Рисунок 5" descr="http://21chkt.ru/userfiles/Image/News_Image/2012_11_all/09_01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81263"/>
            <a:ext cx="36004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6" descr="http://21chkt.ru/userfiles/Image/News_Image/2012_11_all/09_04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825" y="3860800"/>
            <a:ext cx="38369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96300" cy="1728788"/>
          </a:xfrm>
        </p:spPr>
        <p:txBody>
          <a:bodyPr/>
          <a:lstStyle/>
          <a:p>
            <a:pPr algn="ctr"/>
            <a:r>
              <a:rPr lang="ru-RU" sz="1800" smtClean="0"/>
              <a:t>16 ноября 2012 г.</a:t>
            </a:r>
            <a:br>
              <a:rPr lang="ru-RU" sz="1800" smtClean="0"/>
            </a:br>
            <a:r>
              <a:rPr lang="ru-RU" sz="1800" smtClean="0"/>
              <a:t> в Музее потребительской кооперации Чувашской Республики студенты группы ГС-21 встретились с ветеранами труда, отдыхающих в ДОЛ «Салют» Чувашпотребсоюза.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36866" name="Объект 1"/>
          <p:cNvSpPr>
            <a:spLocks noGrp="1"/>
          </p:cNvSpPr>
          <p:nvPr>
            <p:ph idx="1"/>
          </p:nvPr>
        </p:nvSpPr>
        <p:spPr>
          <a:xfrm>
            <a:off x="457200" y="2349500"/>
            <a:ext cx="874713" cy="39751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7" name="Рисунок 5" descr="http://21chkt.ru/userfiles/Image/News_Image/2012_11_all/16_01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92600"/>
            <a:ext cx="32416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6" descr="http://21chkt.ru/userfiles/Image/News_Image/2012_11_all/16_02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1916113"/>
            <a:ext cx="36004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7" descr="http://21chkt.ru/userfiles/Image/News_Image/2012_11_all/16_03_w_240.jpg">
            <a:hlinkClick r:id="rId6" tooltip="&quot;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3957638"/>
            <a:ext cx="352901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96300" cy="1152525"/>
          </a:xfrm>
        </p:spPr>
        <p:txBody>
          <a:bodyPr/>
          <a:lstStyle/>
          <a:p>
            <a:pPr algn="ctr"/>
            <a:r>
              <a:rPr lang="ru-RU" sz="1800" smtClean="0"/>
              <a:t>21 ноября 2012 г. студенты группы ГС-21 </a:t>
            </a:r>
            <a:br>
              <a:rPr lang="ru-RU" sz="1800" smtClean="0"/>
            </a:br>
            <a:r>
              <a:rPr lang="ru-RU" sz="1800" smtClean="0"/>
              <a:t>выехали на экскурсию в ОАО Санаторно-курортный комплекс «Волжанка» с классным руководителем Смирновой Е.В.</a:t>
            </a:r>
          </a:p>
        </p:txBody>
      </p:sp>
      <p:pic>
        <p:nvPicPr>
          <p:cNvPr id="37890" name="Picture 2" descr="F:\Сайт Волжанка\_DSC0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16113"/>
            <a:ext cx="3892550" cy="2808287"/>
          </a:xfrm>
        </p:spPr>
      </p:pic>
      <p:pic>
        <p:nvPicPr>
          <p:cNvPr id="37891" name="Picture 2" descr="F:\Сайт Волжанка\_DSC00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357563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80400" cy="3313112"/>
          </a:xfrm>
        </p:spPr>
        <p:txBody>
          <a:bodyPr/>
          <a:lstStyle/>
          <a:p>
            <a:pPr algn="ctr"/>
            <a:r>
              <a:rPr lang="ru-RU" sz="1800" smtClean="0"/>
              <a:t>28 ноября 2012 г. студенты группы ГС-21 пригласили психолога техникума Чишкину Р.В. на классный час</a:t>
            </a:r>
            <a:br>
              <a:rPr lang="ru-RU" sz="1800" smtClean="0"/>
            </a:br>
            <a:r>
              <a:rPr lang="ru-RU" sz="1800" smtClean="0"/>
              <a:t> на тему «Знакомьтесь – это мы!»</a:t>
            </a:r>
            <a:br>
              <a:rPr lang="ru-RU" sz="180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457200" y="2276475"/>
            <a:ext cx="2027238" cy="4048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8915" name="Рисунок 5" descr="http://21chkt.ru/userfiles/Image/News_Image/2012_11_all/28_04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01825"/>
            <a:ext cx="3095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6" descr="http://21chkt.ru/userfiles/Image/News_Image/2012_11_all/28_02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4513" y="2124075"/>
            <a:ext cx="30765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7" descr="http://21chkt.ru/userfiles/Image/News_Image/2012_11_all/28_01_w_240.JPG">
            <a:hlinkClick r:id="rId6" tooltip="&quot;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4306888"/>
            <a:ext cx="32385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80400" cy="16557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Студенты группы ГС-21 специальность Гостиничный сервис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 классным руководителем Смирновой Е.В.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29 ноября 2012 г. выехали в ОАО Санаторий «Чувашия»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9938" name="Picture 2" descr="F:\Сайт Чувашия\_DSC01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205038"/>
            <a:ext cx="3529012" cy="2351087"/>
          </a:xfrm>
        </p:spPr>
      </p:pic>
      <p:pic>
        <p:nvPicPr>
          <p:cNvPr id="39939" name="Picture 2" descr="F:\Сайт Чувашия\_DSC01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141663"/>
            <a:ext cx="51831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424862" cy="5903913"/>
          </a:xfrm>
        </p:spPr>
        <p:txBody>
          <a:bodyPr/>
          <a:lstStyle/>
          <a:p>
            <a:pPr algn="ctr"/>
            <a:r>
              <a:rPr lang="ru-RU" sz="1300" smtClean="0">
                <a:solidFill>
                  <a:srgbClr val="C00000"/>
                </a:solidFill>
              </a:rPr>
              <a:t> </a:t>
            </a:r>
            <a:r>
              <a:rPr lang="ru-RU" sz="2000" smtClean="0"/>
              <a:t>29 ноября 2012 г. в техникуме состоялся заключительный гала-концерт «Славься ты, Русь моя!», посвященный Дню народного единства и Году Российской истории, </a:t>
            </a:r>
            <a:br>
              <a:rPr lang="ru-RU" sz="2000" smtClean="0"/>
            </a:br>
            <a:r>
              <a:rPr lang="ru-RU" sz="2000" smtClean="0"/>
              <a:t>где приняла участие и группа ГС-21</a:t>
            </a:r>
            <a:br>
              <a:rPr lang="ru-RU" sz="20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i="1" smtClean="0"/>
              <a:t>Не знаю счастья большего,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i="1" smtClean="0"/>
              <a:t>Чем жить одной судьбой,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i="1" smtClean="0"/>
              <a:t>Грустить с тобой, земля моя,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i="1" smtClean="0"/>
              <a:t>И праздновать с тобой!</a:t>
            </a:r>
            <a:br>
              <a:rPr lang="ru-RU" sz="1600" i="1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                 И.Шаферан</a:t>
            </a:r>
            <a:br>
              <a:rPr lang="ru-RU" sz="1600" smtClean="0"/>
            </a:br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457200" y="4292600"/>
            <a:ext cx="1377950" cy="203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63" name="Рисунок 5" descr="http://21chkt.ru/userfiles/Image/News_Image/2012_11_all/29_21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4508500"/>
            <a:ext cx="2835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6" descr="http://21chkt.ru/userfiles/Image/News_Image/2012_11_all/29_22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852738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8049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24 января 2013 г. студенты группы ГС-21специальность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Гостиничный сервис вместе с классным руководителем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Смирновой Е.В.  выехали на экскурсию в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ООО санаторий «Волжские зори»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419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060575"/>
            <a:ext cx="3756025" cy="2520950"/>
          </a:xfrm>
        </p:spPr>
      </p:pic>
      <p:pic>
        <p:nvPicPr>
          <p:cNvPr id="41987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0" y="3357563"/>
            <a:ext cx="485933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2303462"/>
          </a:xfrm>
        </p:spPr>
        <p:txBody>
          <a:bodyPr/>
          <a:lstStyle/>
          <a:p>
            <a:pPr algn="ctr"/>
            <a:r>
              <a:rPr lang="ru-RU" sz="1800" smtClean="0"/>
              <a:t>4 февраля 2013 г. студенты второго курса специальностей «Товароведение и экспертиза качества потребительских товаров» и «Гостиничный сервис» посетили </a:t>
            </a:r>
            <a:br>
              <a:rPr lang="ru-RU" sz="1800" smtClean="0"/>
            </a:br>
            <a:r>
              <a:rPr lang="ru-RU" sz="1800" smtClean="0"/>
              <a:t>Музей потребительской кооперации Чувашской Республики, и познакомились с экспонатами, посвященными 120-летию образования первого потребительского общества в Чувашии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43010" name="Объект 4"/>
          <p:cNvSpPr>
            <a:spLocks noGrp="1"/>
          </p:cNvSpPr>
          <p:nvPr>
            <p:ph idx="1"/>
          </p:nvPr>
        </p:nvSpPr>
        <p:spPr>
          <a:xfrm>
            <a:off x="457200" y="2492375"/>
            <a:ext cx="2386013" cy="3832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3011" name="Рисунок 7" descr="http://21chkt.ru/userfiles/Image/News_Image/2013_02_all/04_01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933825"/>
            <a:ext cx="345598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8" descr="http://21chkt.ru/userfiles/Image/News_Image/2013_02_all/04_03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933825"/>
            <a:ext cx="3529013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9" descr="http://21chkt.ru/userfiles/Image/News_Image/2013_02_all/04_04_w_240.JPG">
            <a:hlinkClick r:id="rId6" tooltip="&quot;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2492375"/>
            <a:ext cx="336708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765175"/>
            <a:ext cx="12969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550" y="692150"/>
            <a:ext cx="7345363" cy="6218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Bauhaus 93" pitchFamily="82" charset="0"/>
                <a:cs typeface="+mn-cs"/>
              </a:rPr>
              <a:t>Г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  <a:t> - гостеприимные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</a:br>
            <a:r>
              <a:rPr lang="ru-RU" sz="3200" b="1" dirty="0">
                <a:solidFill>
                  <a:srgbClr val="C00000"/>
                </a:solidFill>
                <a:latin typeface="Bauhaus 93" pitchFamily="82" charset="0"/>
                <a:cs typeface="+mn-cs"/>
              </a:rPr>
              <a:t>О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  <a:t> - ответственные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</a:br>
            <a:r>
              <a:rPr lang="ru-RU" sz="3200" b="1" dirty="0">
                <a:solidFill>
                  <a:srgbClr val="C00000"/>
                </a:solidFill>
                <a:latin typeface="Bauhaus 93" pitchFamily="82" charset="0"/>
                <a:cs typeface="+mn-cs"/>
              </a:rPr>
              <a:t>С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  <a:t> - смелые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</a:br>
            <a:r>
              <a:rPr lang="ru-RU" sz="3200" b="1" dirty="0">
                <a:solidFill>
                  <a:srgbClr val="C00000"/>
                </a:solidFill>
                <a:latin typeface="Bauhaus 93" pitchFamily="82" charset="0"/>
                <a:cs typeface="+mn-cs"/>
              </a:rPr>
              <a:t>Т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  <a:t> - трудолюбивые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</a:br>
            <a:r>
              <a:rPr lang="ru-RU" sz="3200" b="1" dirty="0">
                <a:solidFill>
                  <a:srgbClr val="C00000"/>
                </a:solidFill>
                <a:latin typeface="Bauhaus 93" pitchFamily="82" charset="0"/>
                <a:cs typeface="+mn-cs"/>
              </a:rPr>
              <a:t>И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  <a:t> - интересные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</a:br>
            <a:r>
              <a:rPr lang="ru-RU" sz="3200" b="1" dirty="0">
                <a:solidFill>
                  <a:srgbClr val="C00000"/>
                </a:solidFill>
                <a:latin typeface="Bauhaus 93" pitchFamily="82" charset="0"/>
                <a:cs typeface="+mn-cs"/>
              </a:rPr>
              <a:t>Н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  <a:t> - неповторимые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</a:br>
            <a:r>
              <a:rPr lang="ru-RU" sz="3200" b="1" dirty="0">
                <a:solidFill>
                  <a:srgbClr val="C00000"/>
                </a:solidFill>
                <a:latin typeface="Bauhaus 93" pitchFamily="82" charset="0"/>
                <a:cs typeface="+mn-cs"/>
              </a:rPr>
              <a:t>И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  <a:t> - инициативные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</a:br>
            <a:r>
              <a:rPr lang="ru-RU" sz="3200" b="1" dirty="0">
                <a:solidFill>
                  <a:srgbClr val="C00000"/>
                </a:solidFill>
                <a:latin typeface="Bauhaus 93" pitchFamily="82" charset="0"/>
                <a:cs typeface="+mn-cs"/>
              </a:rPr>
              <a:t>Ч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  <a:t> - честные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</a:br>
            <a:r>
              <a:rPr lang="ru-RU" sz="3200" b="1" dirty="0">
                <a:solidFill>
                  <a:srgbClr val="C00000"/>
                </a:solidFill>
                <a:latin typeface="Bauhaus 93" pitchFamily="82" charset="0"/>
                <a:cs typeface="+mn-cs"/>
              </a:rPr>
              <a:t>Н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  <a:t> - независимые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</a:br>
            <a:r>
              <a:rPr lang="ru-RU" sz="3200" b="1" dirty="0">
                <a:solidFill>
                  <a:srgbClr val="C00000"/>
                </a:solidFill>
                <a:latin typeface="Bauhaus 93" pitchFamily="82" charset="0"/>
                <a:cs typeface="+mn-cs"/>
              </a:rPr>
              <a:t>Ы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  <a:t> - ?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</a:br>
            <a:r>
              <a:rPr lang="ru-RU" sz="3200" b="1" dirty="0">
                <a:solidFill>
                  <a:srgbClr val="C00000"/>
                </a:solidFill>
                <a:latin typeface="Bauhaus 93" pitchFamily="82" charset="0"/>
                <a:cs typeface="+mn-cs"/>
              </a:rPr>
              <a:t>Й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auhaus 93" pitchFamily="82" charset="0"/>
                <a:cs typeface="+mn-cs"/>
              </a:rPr>
              <a:t> -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 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С Е Р В И С</a:t>
            </a:r>
            <a:endParaRPr lang="ru-RU" sz="32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6387" name="Picture 4" descr="5 з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437063"/>
            <a:ext cx="316706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др 3 з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205038"/>
            <a:ext cx="31305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5843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Группа ГС-21 25 февраля 2013 г. под руководством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классного руководителя Смирновой Е.В. 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посетили  ООО «Отель - ДИС»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440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89138"/>
            <a:ext cx="3816350" cy="2544762"/>
          </a:xfrm>
        </p:spPr>
      </p:pic>
      <p:pic>
        <p:nvPicPr>
          <p:cNvPr id="44035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573463"/>
            <a:ext cx="4824413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C:\Users\colaps\Desktop\mohnach-pano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25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0" y="188913"/>
            <a:ext cx="8858250" cy="4872037"/>
          </a:xfrm>
        </p:spPr>
        <p:txBody>
          <a:bodyPr>
            <a:normAutofit lnSpcReduction="10000"/>
          </a:bodyPr>
          <a:lstStyle/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6000" b="1" dirty="0" smtClean="0"/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6000" b="1" dirty="0" smtClean="0">
                <a:latin typeface="Bauhaus 93" pitchFamily="82" charset="0"/>
              </a:rPr>
              <a:t>Круглый стол 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4800" b="1" dirty="0" smtClean="0"/>
              <a:t>«</a:t>
            </a:r>
            <a:r>
              <a:rPr lang="ru-RU" sz="4800" b="1" dirty="0" smtClean="0">
                <a:latin typeface="Bauhaus 93" pitchFamily="82" charset="0"/>
              </a:rPr>
              <a:t>Развитие гостиничной индустрии в </a:t>
            </a:r>
            <a:endParaRPr lang="ru-RU" sz="4800" b="1" dirty="0" smtClean="0"/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4800" b="1" dirty="0" smtClean="0">
                <a:latin typeface="Bauhaus 93" pitchFamily="82" charset="0"/>
              </a:rPr>
              <a:t>Чувашской Республике</a:t>
            </a:r>
            <a:r>
              <a:rPr lang="ru-RU" sz="4800" b="1" dirty="0" smtClean="0"/>
              <a:t>»</a:t>
            </a:r>
            <a:r>
              <a:rPr lang="ru-RU" sz="4800" b="1" dirty="0" smtClean="0">
                <a:latin typeface="Bauhaus 93" pitchFamily="82" charset="0"/>
              </a:rPr>
              <a:t/>
            </a:r>
            <a:br>
              <a:rPr lang="ru-RU" sz="4800" b="1" dirty="0" smtClean="0">
                <a:latin typeface="Bauhaus 93" pitchFamily="82" charset="0"/>
              </a:rPr>
            </a:br>
            <a:endParaRPr lang="ru-RU" sz="4800" b="1" dirty="0" smtClean="0">
              <a:latin typeface="Bauhaus 93" pitchFamily="82" charset="0"/>
            </a:endParaRPr>
          </a:p>
        </p:txBody>
      </p:sp>
      <p:pic>
        <p:nvPicPr>
          <p:cNvPr id="45059" name="Picture 2" descr="Файл:Coat of Arms of Chuvashia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81075"/>
            <a:ext cx="12954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62950" cy="37449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/>
              <a:t>20 </a:t>
            </a:r>
            <a:r>
              <a:rPr lang="ru-RU" sz="1600" dirty="0"/>
              <a:t>марта 2013 </a:t>
            </a:r>
            <a:r>
              <a:rPr lang="ru-RU" sz="1600" dirty="0" smtClean="0"/>
              <a:t>г. </a:t>
            </a:r>
            <a:r>
              <a:rPr lang="ru-RU" sz="1600" dirty="0"/>
              <a:t>в читальном зале прошло открытое внеклассное мероприятие в форме круглого </a:t>
            </a:r>
            <a:r>
              <a:rPr lang="ru-RU" sz="1600" dirty="0" smtClean="0"/>
              <a:t>стола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на тему «Развитие гостиничной индустрии в Чувашской Республике»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dirty="0"/>
              <a:t>приглашением </a:t>
            </a:r>
            <a:r>
              <a:rPr lang="ru-RU" sz="1600" dirty="0" err="1"/>
              <a:t>Гарькавой</a:t>
            </a:r>
            <a:r>
              <a:rPr lang="ru-RU" sz="1600" dirty="0"/>
              <a:t> О.Ю., директора ГУП Спортивно–оздоровительного комплекса «Спорт» Министерства по физической культуре, спорту и туризму Чувашской Республики </a:t>
            </a:r>
            <a:r>
              <a:rPr lang="ru-RU" sz="1600" dirty="0" smtClean="0"/>
              <a:t>и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Павлова М.И., директора ООО «Волга Премиум Отель».</a:t>
            </a:r>
            <a:br>
              <a:rPr lang="ru-RU" sz="1600" dirty="0"/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dirty="0" smtClean="0">
                <a:latin typeface="Bauhaus 93" pitchFamily="82" charset="0"/>
              </a:rPr>
              <a:t/>
            </a:r>
            <a:br>
              <a:rPr lang="ru-RU" sz="2800" b="1" dirty="0" smtClean="0">
                <a:latin typeface="Bauhaus 93" pitchFamily="82" charset="0"/>
              </a:rPr>
            </a:br>
            <a:endParaRPr lang="ru-RU" sz="2800" dirty="0" smtClean="0"/>
          </a:p>
        </p:txBody>
      </p:sp>
      <p:pic>
        <p:nvPicPr>
          <p:cNvPr id="460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284538"/>
            <a:ext cx="4759325" cy="3173412"/>
          </a:xfrm>
        </p:spPr>
      </p:pic>
      <p:pic>
        <p:nvPicPr>
          <p:cNvPr id="46083" name="Рисунок 3" descr="http://21chkt.ru/userfiles/Image/News_Image/2013_03_all/20_02_w_240.JPG">
            <a:hlinkClick r:id="rId3" tooltip="&quot;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852738"/>
            <a:ext cx="34559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49725"/>
          </a:xfrm>
        </p:spPr>
        <p:txBody>
          <a:bodyPr/>
          <a:lstStyle/>
          <a:p>
            <a:pPr algn="ctr"/>
            <a: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1800" smtClean="0"/>
              <a:t>23-24 апреля 2013 г. по решению</a:t>
            </a:r>
            <a:br>
              <a:rPr lang="ru-RU" sz="1800" smtClean="0"/>
            </a:br>
            <a:r>
              <a:rPr lang="ru-RU" sz="1800" smtClean="0"/>
              <a:t> Совета студенческого самоуправления общежития </a:t>
            </a:r>
            <a:br>
              <a:rPr lang="ru-RU" sz="1800" smtClean="0"/>
            </a:br>
            <a:r>
              <a:rPr lang="ru-RU" sz="1800" smtClean="0"/>
              <a:t>Чебоксарского кооперативного техникума</a:t>
            </a:r>
            <a:br>
              <a:rPr lang="ru-RU" sz="1800" smtClean="0"/>
            </a:br>
            <a:r>
              <a:rPr lang="ru-RU" sz="1800" smtClean="0"/>
              <a:t> проводилась акция «Чистый двор»,</a:t>
            </a:r>
            <a:br>
              <a:rPr lang="ru-RU" sz="1800" smtClean="0"/>
            </a:br>
            <a:r>
              <a:rPr lang="ru-RU" sz="1800" smtClean="0"/>
              <a:t> где приняли участие студенты группы ГС-21</a:t>
            </a:r>
            <a:br>
              <a:rPr lang="ru-RU" sz="1800" smtClean="0"/>
            </a:br>
            <a: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Bauhaus 93"/>
              </a:rPr>
              <a:t/>
            </a:r>
            <a:br>
              <a:rPr lang="ru-RU" sz="2800" b="1" smtClean="0">
                <a:latin typeface="Bauhaus 93"/>
              </a:rPr>
            </a:br>
            <a:endParaRPr lang="ru-RU" sz="2800" smtClean="0"/>
          </a:p>
        </p:txBody>
      </p:sp>
      <p:sp>
        <p:nvSpPr>
          <p:cNvPr id="47106" name="Объект 1"/>
          <p:cNvSpPr>
            <a:spLocks noGrp="1"/>
          </p:cNvSpPr>
          <p:nvPr>
            <p:ph idx="1"/>
          </p:nvPr>
        </p:nvSpPr>
        <p:spPr>
          <a:xfrm>
            <a:off x="4067175" y="2760663"/>
            <a:ext cx="4619625" cy="35639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7107" name="Рисунок 5" descr="http://21chkt.ru/userfiles/Image/News_Image/2013_04_all/24_01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05038"/>
            <a:ext cx="41052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6" descr="http://21chkt.ru/userfiles/Image/News_Image/2013_04_all/24_02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2205038"/>
            <a:ext cx="3816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7" descr="http://21chkt.ru/userfiles/Image/News_Image/2013_04_all/24_04_w_240.JPG">
            <a:hlinkClick r:id="rId6" tooltip="&quot;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4264025"/>
            <a:ext cx="38893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81525"/>
          </a:xfrm>
        </p:spPr>
        <p:txBody>
          <a:bodyPr/>
          <a:lstStyle/>
          <a:p>
            <a:pPr algn="ctr"/>
            <a:r>
              <a:rPr lang="ru-RU" sz="1800" smtClean="0"/>
              <a:t>Студентам группы ГС-21, предстояло пройти</a:t>
            </a:r>
            <a:br>
              <a:rPr lang="ru-RU" sz="1800" smtClean="0"/>
            </a:br>
            <a:r>
              <a:rPr lang="ru-RU" sz="1800" smtClean="0"/>
              <a:t> две производственные практики на предприятиях гостиничной индустрии г. Чебоксары и г.Туапсе.</a:t>
            </a:r>
            <a:br>
              <a:rPr lang="ru-RU" sz="1800" smtClean="0"/>
            </a:br>
            <a:r>
              <a:rPr lang="ru-RU" sz="1800" smtClean="0"/>
              <a:t>В целях подготовки к данной практике  6 мая 2013 г.</a:t>
            </a:r>
            <a:br>
              <a:rPr lang="ru-RU" sz="1800" smtClean="0"/>
            </a:br>
            <a:r>
              <a:rPr lang="ru-RU" sz="1800" smtClean="0"/>
              <a:t> классный руководитель Смирнова Е.В. и</a:t>
            </a:r>
            <a:br>
              <a:rPr lang="ru-RU" sz="1800" smtClean="0"/>
            </a:br>
            <a:r>
              <a:rPr lang="ru-RU" sz="1800" smtClean="0"/>
              <a:t> психолог техникума Чишкиной Р.В. провели внеклассное мероприятие на тему </a:t>
            </a:r>
            <a:r>
              <a:rPr lang="ru-RU" sz="1800" b="1" smtClean="0"/>
              <a:t>«Развитие коммуникативных навыков»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Bauhaus 93"/>
              </a:rPr>
              <a:t/>
            </a:r>
            <a:br>
              <a:rPr lang="ru-RU" sz="2800" b="1" smtClean="0">
                <a:latin typeface="Bauhaus 93"/>
              </a:rPr>
            </a:br>
            <a:endParaRPr lang="ru-RU" sz="2800" smtClean="0"/>
          </a:p>
        </p:txBody>
      </p:sp>
      <p:sp>
        <p:nvSpPr>
          <p:cNvPr id="48130" name="Объект 1"/>
          <p:cNvSpPr>
            <a:spLocks noGrp="1"/>
          </p:cNvSpPr>
          <p:nvPr>
            <p:ph idx="1"/>
          </p:nvPr>
        </p:nvSpPr>
        <p:spPr>
          <a:xfrm>
            <a:off x="900113" y="3860800"/>
            <a:ext cx="7786687" cy="2463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8131" name="Рисунок 5" descr="http://21chkt.ru/userfiles/Image/News_Image/2013_05_all/06_01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781300"/>
            <a:ext cx="3286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Рисунок 6" descr="http://21chkt.ru/userfiles/Image/News_Image/2013_05_all/06_02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3763" y="4149725"/>
            <a:ext cx="32988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7" descr="http://21chkt.ru/userfiles/Image/News_Image/2013_05_all/06_03_w_240.JPG">
            <a:hlinkClick r:id="rId6" tooltip="&quot;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2636838"/>
            <a:ext cx="30876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611188" y="1125538"/>
            <a:ext cx="7993062" cy="30956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smtClean="0"/>
              <a:t>  </a:t>
            </a:r>
            <a:r>
              <a:rPr lang="ru-RU" sz="1800" dirty="0"/>
              <a:t>22 мая 2013 </a:t>
            </a:r>
            <a:r>
              <a:rPr lang="ru-RU" sz="1800" dirty="0" smtClean="0"/>
              <a:t>г. </a:t>
            </a:r>
            <a:r>
              <a:rPr lang="ru-RU" sz="1800" dirty="0"/>
              <a:t>в </a:t>
            </a:r>
            <a:r>
              <a:rPr lang="ru-RU" sz="1800" dirty="0" smtClean="0"/>
              <a:t> техникуме прошел </a:t>
            </a:r>
            <a:br>
              <a:rPr lang="ru-RU" sz="1800" dirty="0" smtClean="0"/>
            </a:br>
            <a:r>
              <a:rPr lang="ru-RU" sz="1800" b="1" dirty="0" smtClean="0"/>
              <a:t>II </a:t>
            </a:r>
            <a:r>
              <a:rPr lang="ru-RU" sz="1800" b="1" dirty="0"/>
              <a:t>Форум молодежных лидеров “</a:t>
            </a:r>
            <a:r>
              <a:rPr lang="ru-RU" sz="1800" b="1" dirty="0" err="1"/>
              <a:t>Country</a:t>
            </a:r>
            <a:r>
              <a:rPr lang="ru-RU" sz="1800" b="1" dirty="0"/>
              <a:t> </a:t>
            </a:r>
            <a:r>
              <a:rPr lang="ru-RU" sz="1800" b="1" dirty="0" smtClean="0"/>
              <a:t>КООП-2013”, </a:t>
            </a:r>
            <a:br>
              <a:rPr lang="ru-RU" sz="1800" b="1" dirty="0" smtClean="0"/>
            </a:br>
            <a:r>
              <a:rPr lang="ru-RU" sz="1800" b="1" dirty="0" smtClean="0"/>
              <a:t>где приняла участие группа ГС-21, участники</a:t>
            </a:r>
            <a:r>
              <a:rPr lang="ru-RU" sz="1800" dirty="0" smtClean="0"/>
              <a:t> клуба “Сервис +”. </a:t>
            </a:r>
            <a:r>
              <a:rPr lang="ru-RU" sz="1800" dirty="0"/>
              <a:t>П</a:t>
            </a:r>
            <a:r>
              <a:rPr lang="ru-RU" sz="1800" dirty="0" smtClean="0"/>
              <a:t>реподаватели </a:t>
            </a:r>
            <a:r>
              <a:rPr lang="ru-RU" sz="1800" dirty="0"/>
              <a:t>Смирнова Е.В. и Григорьева Э.В. смоделировали встречу иностранного туриста в </a:t>
            </a:r>
            <a:r>
              <a:rPr lang="ru-RU" sz="1800" dirty="0" smtClean="0"/>
              <a:t>гостинице.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Bauhaus 93" pitchFamily="82" charset="0"/>
              </a:rPr>
              <a:t/>
            </a:r>
            <a:br>
              <a:rPr lang="ru-RU" sz="2800" b="1" dirty="0" smtClean="0">
                <a:latin typeface="Bauhaus 93" pitchFamily="82" charset="0"/>
              </a:rPr>
            </a:br>
            <a:endParaRPr lang="ru-RU" sz="2800" dirty="0" smtClean="0"/>
          </a:p>
        </p:txBody>
      </p:sp>
      <p:pic>
        <p:nvPicPr>
          <p:cNvPr id="49154" name="Рисунок 9" descr="http://21chkt.ru/userfiles/Image/News_Image/2013_05_all/22_06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429000"/>
            <a:ext cx="4230687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Объект 10" descr="http://21chkt.ru/userfiles/Image/News_Image/2013_05_all/22_02_w_240.jpg">
            <a:hlinkClick r:id="rId4" tooltip="&quot;&quot;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2349500"/>
            <a:ext cx="4032250" cy="287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611188" y="1125538"/>
            <a:ext cx="7993062" cy="34559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/>
              <a:t>День российского предпринимательства отмечается 26 мая, праздник был введён 18 октября 2007 </a:t>
            </a:r>
            <a:r>
              <a:rPr lang="ru-RU" sz="1800" dirty="0" smtClean="0"/>
              <a:t>года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Президентом </a:t>
            </a:r>
            <a:r>
              <a:rPr lang="ru-RU" sz="1800" dirty="0" smtClean="0"/>
              <a:t> РФ </a:t>
            </a:r>
            <a:r>
              <a:rPr lang="ru-RU" sz="1800" dirty="0"/>
              <a:t>Владимиром Путиным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В канун этого Дня, 23 мая 2013 </a:t>
            </a:r>
            <a:r>
              <a:rPr lang="ru-RU" sz="1800" dirty="0" smtClean="0"/>
              <a:t>г., </a:t>
            </a:r>
            <a:r>
              <a:rPr lang="ru-RU" sz="1800" dirty="0"/>
              <a:t>в актовом </a:t>
            </a:r>
            <a:r>
              <a:rPr lang="ru-RU" sz="1800" dirty="0" smtClean="0"/>
              <a:t>зале техникума состоялся </a:t>
            </a:r>
            <a:r>
              <a:rPr lang="ru-RU" sz="1800" dirty="0"/>
              <a:t>Фестиваль «В мире профессий», проводимый в рамках Национального чемпионата профессий и предпринимательский идей «Карьера в России</a:t>
            </a:r>
            <a:r>
              <a:rPr lang="ru-RU" sz="1800" dirty="0" smtClean="0"/>
              <a:t>».</a:t>
            </a:r>
            <a:br>
              <a:rPr lang="ru-RU" sz="1800" dirty="0" smtClean="0"/>
            </a:br>
            <a:r>
              <a:rPr lang="ru-RU" sz="1800" dirty="0" smtClean="0"/>
              <a:t>Группа ГС-21 представляла специальность Гостиничный сервис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Bauhaus 93" pitchFamily="82" charset="0"/>
              </a:rPr>
              <a:t/>
            </a:r>
            <a:br>
              <a:rPr lang="ru-RU" sz="2800" b="1" dirty="0" smtClean="0">
                <a:latin typeface="Bauhaus 93" pitchFamily="82" charset="0"/>
              </a:rPr>
            </a:br>
            <a:endParaRPr lang="ru-RU" sz="2800" dirty="0" smtClean="0"/>
          </a:p>
        </p:txBody>
      </p:sp>
      <p:pic>
        <p:nvPicPr>
          <p:cNvPr id="50178" name="Рисунок 5" descr="http://21chkt.ru/userfiles/Image/News_Image/2013_05_all/23_01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437063"/>
            <a:ext cx="28797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Рисунок 6" descr="http://21chkt.ru/userfiles/Image/News_Image/2013_05_all/23_03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924175"/>
            <a:ext cx="30241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Объект 7" descr="http://21chkt.ru/userfiles/Image/News_Image/2013_05_all/23_09_w_240.JPG">
            <a:hlinkClick r:id="rId6" tooltip="&quot;&quot;"/>
          </p:cNvPr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987675" y="3644900"/>
            <a:ext cx="3240088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16338"/>
          </a:xfrm>
        </p:spPr>
        <p:txBody>
          <a:bodyPr/>
          <a:lstStyle/>
          <a:p>
            <a:pPr algn="ctr"/>
            <a: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  <a:t>18 сентября 2013 г. студенты групп ГС-31 под руководством </a:t>
            </a:r>
            <a:b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  <a:t>классного руководителя Смирновой Е.В. и ГС-21 посетили </a:t>
            </a:r>
            <a:b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  <a:t>Туристический оздоровительный комплекс «Заимка»</a:t>
            </a:r>
            <a:b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  <a:t> ООО «Отрадное». </a:t>
            </a:r>
            <a:br>
              <a:rPr lang="ru-RU" sz="1800" b="1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Bauhaus 93"/>
              </a:rPr>
              <a:t/>
            </a:r>
            <a:br>
              <a:rPr lang="ru-RU" sz="2800" b="1" smtClean="0">
                <a:latin typeface="Bauhaus 93"/>
              </a:rPr>
            </a:br>
            <a:endParaRPr lang="ru-RU" sz="2800" smtClean="0"/>
          </a:p>
        </p:txBody>
      </p:sp>
      <p:pic>
        <p:nvPicPr>
          <p:cNvPr id="51202" name="Picture 2" descr="http://www.zaimka21.ru/templates/zaimk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179863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F:\Сайт Заимка\DSC_008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2276475"/>
            <a:ext cx="652938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611188" y="1125538"/>
            <a:ext cx="7993062" cy="28082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 </a:t>
            </a:r>
            <a:r>
              <a:rPr lang="ru-RU" sz="1800" dirty="0"/>
              <a:t>2 октября 2013 </a:t>
            </a:r>
            <a:r>
              <a:rPr lang="ru-RU" sz="1800" dirty="0" smtClean="0"/>
              <a:t>г. </a:t>
            </a:r>
            <a:r>
              <a:rPr lang="ru-RU" sz="1800" dirty="0"/>
              <a:t>преподаватели Барабаш Н.Н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Смирнова Е.В. вместе со студентами </a:t>
            </a:r>
            <a:r>
              <a:rPr lang="ru-RU" sz="1800" dirty="0" smtClean="0"/>
              <a:t>своих групп </a:t>
            </a:r>
            <a:r>
              <a:rPr lang="ru-RU" sz="1800" dirty="0"/>
              <a:t>ГС-21, </a:t>
            </a:r>
            <a:r>
              <a:rPr lang="ru-RU" sz="1800" dirty="0" smtClean="0"/>
              <a:t>ГС-31 </a:t>
            </a:r>
            <a:r>
              <a:rPr lang="ru-RU" sz="1800" dirty="0"/>
              <a:t>провели круглый стол </a:t>
            </a:r>
            <a:r>
              <a:rPr lang="ru-RU" sz="1800" dirty="0" smtClean="0"/>
              <a:t>на тему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«Организация туристической индустрии в Чувашской Республике».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Bauhaus 93" pitchFamily="82" charset="0"/>
              </a:rPr>
              <a:t/>
            </a:r>
            <a:br>
              <a:rPr lang="ru-RU" sz="2800" b="1" dirty="0" smtClean="0">
                <a:latin typeface="Bauhaus 93" pitchFamily="82" charset="0"/>
              </a:rPr>
            </a:br>
            <a:endParaRPr lang="ru-RU" sz="2800" dirty="0" smtClean="0"/>
          </a:p>
        </p:txBody>
      </p:sp>
      <p:pic>
        <p:nvPicPr>
          <p:cNvPr id="52226" name="Объект 8" descr="http://21chkt.ru/userfiles/Image/News_Image/2013_10_all/02_03_w_240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78375" y="3500438"/>
            <a:ext cx="3754438" cy="2867025"/>
          </a:xfrm>
        </p:spPr>
      </p:pic>
      <p:pic>
        <p:nvPicPr>
          <p:cNvPr id="52227" name="Рисунок 9" descr="http://21chkt.ru/userfiles/Image/News_Image/2013_10_all/02_05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205038"/>
            <a:ext cx="41767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5843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 встречу были приглашены: заместитель атамана общины казаков Чувашской Республики Архипов В.К</a:t>
            </a:r>
            <a:r>
              <a:rPr 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 и </a:t>
            </a:r>
            <a:r>
              <a:rPr 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управляющий Туристического оздоровительного комплекса «Заимка» ООО «Отрадное» </a:t>
            </a:r>
            <a:r>
              <a:rPr lang="ru-RU" sz="22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Ширпин</a:t>
            </a:r>
            <a:r>
              <a:rPr 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А.А.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pic>
        <p:nvPicPr>
          <p:cNvPr id="53250" name="Picture 2" descr="F:\Сайт Круглый стол Заимка\IMG_91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205038"/>
            <a:ext cx="5921375" cy="4440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81050" y="695325"/>
            <a:ext cx="7783513" cy="188912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2714625"/>
            <a:ext cx="8429625" cy="1509713"/>
          </a:xfrm>
        </p:spPr>
        <p:txBody>
          <a:bodyPr>
            <a:noAutofit/>
          </a:bodyPr>
          <a:lstStyle/>
          <a:p>
            <a:pPr indent="354013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i="1" dirty="0" smtClean="0">
                <a:solidFill>
                  <a:schemeClr val="tx2"/>
                </a:solidFill>
              </a:rPr>
              <a:t>Для воспитания детей нужен не великий ум, а большое сердце - способность к общению, к признанию равенства душ взрослого и ребенка.</a:t>
            </a:r>
          </a:p>
          <a:p>
            <a:pPr indent="354013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i="1" dirty="0" smtClean="0">
                <a:solidFill>
                  <a:schemeClr val="tx2"/>
                </a:solidFill>
              </a:rPr>
              <a:t>  </a:t>
            </a:r>
          </a:p>
          <a:p>
            <a:pPr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i="1" dirty="0" smtClean="0">
                <a:solidFill>
                  <a:schemeClr val="tx2"/>
                </a:solidFill>
              </a:rPr>
              <a:t>С. Соловейчик.</a:t>
            </a:r>
            <a:endParaRPr lang="ru-RU" sz="3200" dirty="0" smtClean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dirty="0"/>
          </a:p>
        </p:txBody>
      </p:sp>
      <p:pic>
        <p:nvPicPr>
          <p:cNvPr id="17411" name="Picture 2" descr="C:\Documents and Settings\Admin\Мои документы\Мои рисунки\Рисунок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143500"/>
            <a:ext cx="12144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20161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24 октября 2013 г. состоялся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Круглый стол «Предприятие - студентам»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на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встречу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была приглашена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Клементьева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О.Е.  - начальник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отдела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маркетинга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ОАО санаторий «ЧУВАШИЯКУРОРТ»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pic>
        <p:nvPicPr>
          <p:cNvPr id="54274" name="Picture 4" descr="IMG_647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349500"/>
            <a:ext cx="6248400" cy="425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3887787"/>
          </a:xfrm>
        </p:spPr>
        <p:txBody>
          <a:bodyPr/>
          <a:lstStyle/>
          <a:p>
            <a:pPr algn="ctr"/>
            <a:r>
              <a:rPr lang="ru-RU" sz="2000" b="1" smtClean="0">
                <a:cs typeface="Times New Roman" pitchFamily="18" charset="0"/>
              </a:rPr>
              <a:t>28 октября 2013 г. группа  ГС-31 посетила санаторий «ЧУВАШИЯКУРОРТ» (водогрязелечебница) </a:t>
            </a:r>
            <a:br>
              <a:rPr lang="ru-RU" sz="2000" b="1" smtClean="0">
                <a:cs typeface="Times New Roman" pitchFamily="18" charset="0"/>
              </a:rPr>
            </a:br>
            <a:r>
              <a:rPr lang="ru-RU" sz="2000" b="1" smtClean="0">
                <a:cs typeface="Times New Roman" pitchFamily="18" charset="0"/>
              </a:rPr>
              <a:t>с классным руководителем Смирновой Е.В.</a:t>
            </a:r>
            <a:r>
              <a:rPr lang="ru-RU" sz="2000" smtClean="0">
                <a:cs typeface="Times New Roman" pitchFamily="18" charset="0"/>
              </a:rPr>
              <a:t/>
            </a:r>
            <a:br>
              <a:rPr lang="ru-RU" sz="2000" smtClean="0">
                <a:cs typeface="Times New Roman" pitchFamily="18" charset="0"/>
              </a:rPr>
            </a:br>
            <a:r>
              <a:rPr lang="ru-RU" sz="2000" b="1" smtClean="0">
                <a:cs typeface="Times New Roman" pitchFamily="18" charset="0"/>
              </a:rPr>
              <a:t>Целью посещения данного санатория является ознакомление с лечебно-оздоровительным комплексом услуг.</a:t>
            </a:r>
            <a:r>
              <a:rPr lang="ru-RU" sz="1800" b="1" smtClean="0">
                <a:cs typeface="Times New Roman" pitchFamily="18" charset="0"/>
              </a:rPr>
              <a:t/>
            </a:r>
            <a:br>
              <a:rPr lang="ru-RU" sz="1800" b="1" smtClean="0">
                <a:cs typeface="Times New Roman" pitchFamily="18" charset="0"/>
              </a:rPr>
            </a:br>
            <a:r>
              <a:rPr lang="ru-RU" sz="1800" b="1" smtClean="0">
                <a:cs typeface="Times New Roman" pitchFamily="18" charset="0"/>
              </a:rPr>
              <a:t>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>
                <a:latin typeface="Bauhaus 93"/>
              </a:rPr>
              <a:t/>
            </a:r>
            <a:br>
              <a:rPr lang="ru-RU" sz="1800" b="1" smtClean="0">
                <a:latin typeface="Bauhaus 93"/>
              </a:rPr>
            </a:br>
            <a:endParaRPr lang="ru-RU" sz="1800" smtClean="0"/>
          </a:p>
        </p:txBody>
      </p:sp>
      <p:pic>
        <p:nvPicPr>
          <p:cNvPr id="55298" name="Picture 2" descr="F:\Сайт Сан. Чувшиякурорт\DSC_0178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3681413"/>
            <a:ext cx="4516437" cy="2808287"/>
          </a:xfrm>
        </p:spPr>
      </p:pic>
      <p:pic>
        <p:nvPicPr>
          <p:cNvPr id="55299" name="Рисунок 3" descr="http://21chkt.ru/userfiles/Image/News_Image/2013_10_all/28_21_w_240.JPG">
            <a:hlinkClick r:id="rId3" tooltip="&quot;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741613"/>
            <a:ext cx="40322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25193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cs typeface="Times New Roman" panose="02020603050405020304" pitchFamily="18" charset="0"/>
              </a:rPr>
              <a:t>7 ноября 2013 г.  группы </a:t>
            </a:r>
            <a:r>
              <a:rPr lang="ru-RU" sz="2000" b="1" dirty="0" smtClean="0">
                <a:cs typeface="Times New Roman" panose="02020603050405020304" pitchFamily="18" charset="0"/>
              </a:rPr>
              <a:t>ГС-31 </a:t>
            </a:r>
            <a:r>
              <a:rPr lang="ru-RU" sz="2000" b="1" dirty="0">
                <a:cs typeface="Times New Roman" panose="02020603050405020304" pitchFamily="18" charset="0"/>
              </a:rPr>
              <a:t>и Т-21 посетили  </a:t>
            </a:r>
            <a:r>
              <a:rPr lang="ru-RU" sz="2000" b="1" dirty="0" smtClean="0">
                <a:cs typeface="Times New Roman" panose="02020603050405020304" pitchFamily="18" charset="0"/>
              </a:rPr>
              <a:t>г.Йошкар-Ола.</a:t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Экскурсия началась с рассказа опытного экскурсовода ООО «Чебоксарское бюро путешествий и экскурсий» Лесных </a:t>
            </a:r>
            <a:r>
              <a:rPr lang="ru-RU" sz="2000" b="1" dirty="0" smtClean="0">
                <a:cs typeface="Times New Roman" panose="02020603050405020304" pitchFamily="18" charset="0"/>
              </a:rPr>
              <a:t>Е.И. про </a:t>
            </a:r>
            <a:r>
              <a:rPr lang="ru-RU" sz="2000" b="1" dirty="0">
                <a:cs typeface="Times New Roman" panose="02020603050405020304" pitchFamily="18" charset="0"/>
              </a:rPr>
              <a:t>исторические места </a:t>
            </a:r>
            <a:r>
              <a:rPr lang="ru-RU" sz="2000" b="1" dirty="0" smtClean="0">
                <a:cs typeface="Times New Roman" panose="02020603050405020304" pitchFamily="18" charset="0"/>
              </a:rPr>
              <a:t> Чувашской </a:t>
            </a:r>
            <a:r>
              <a:rPr lang="ru-RU" sz="2000" b="1" dirty="0"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cs typeface="Times New Roman" panose="02020603050405020304" pitchFamily="18" charset="0"/>
              </a:rPr>
              <a:t> Марийской республик.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cs typeface="Times New Roman" panose="02020603050405020304" pitchFamily="18" charset="0"/>
              </a:rPr>
              <a:t>приезду в Йошкар-Олу </a:t>
            </a:r>
            <a:r>
              <a:rPr lang="ru-RU" sz="2000" b="1" dirty="0" smtClean="0">
                <a:cs typeface="Times New Roman" panose="02020603050405020304" pitchFamily="18" charset="0"/>
              </a:rPr>
              <a:t> экскурсовод рассказала </a:t>
            </a:r>
            <a:r>
              <a:rPr lang="ru-RU" sz="2000" b="1" dirty="0">
                <a:cs typeface="Times New Roman" panose="02020603050405020304" pitchFamily="18" charset="0"/>
              </a:rPr>
              <a:t>про историю и достопримечательности </a:t>
            </a:r>
            <a:r>
              <a:rPr lang="ru-RU" sz="2000" b="1" dirty="0" smtClean="0">
                <a:cs typeface="Times New Roman" panose="02020603050405020304" pitchFamily="18" charset="0"/>
              </a:rPr>
              <a:t> города.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pic>
        <p:nvPicPr>
          <p:cNvPr id="56322" name="Picture 2" descr="F:\Сайт Й-О\IMG_93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2636838"/>
            <a:ext cx="5472113" cy="4011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28082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/>
              <a:t>21 ноября 2013 </a:t>
            </a:r>
            <a:r>
              <a:rPr lang="ru-RU" sz="1800" dirty="0" smtClean="0"/>
              <a:t>г. </a:t>
            </a:r>
            <a:r>
              <a:rPr lang="ru-RU" sz="1800" dirty="0"/>
              <a:t>в рамках декады цикловой комиссии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учетно-экономических </a:t>
            </a:r>
            <a:r>
              <a:rPr lang="ru-RU" sz="1800" dirty="0"/>
              <a:t>дисциплин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преподаватели специальностей </a:t>
            </a:r>
            <a:r>
              <a:rPr lang="ru-RU" sz="1800" dirty="0" smtClean="0"/>
              <a:t>Гостиничный сервис </a:t>
            </a:r>
            <a:br>
              <a:rPr lang="ru-RU" sz="1800" dirty="0" smtClean="0"/>
            </a:br>
            <a:r>
              <a:rPr lang="ru-RU" sz="1800" dirty="0" smtClean="0"/>
              <a:t>Барабаш </a:t>
            </a:r>
            <a:r>
              <a:rPr lang="ru-RU" sz="1800" dirty="0"/>
              <a:t>Н.Н. и Смирнова Е.В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провели конкурс презентаций </a:t>
            </a:r>
            <a:br>
              <a:rPr lang="ru-RU" sz="1800" dirty="0"/>
            </a:br>
            <a:r>
              <a:rPr lang="ru-RU" sz="1800" dirty="0" smtClean="0"/>
              <a:t> </a:t>
            </a:r>
            <a:r>
              <a:rPr lang="ru-RU" sz="1800" dirty="0"/>
              <a:t>на тему «Путешествие по гостиницам мира».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конкурсе приняли участие студенты групп ГС-31, ГС-21, Т-21.</a:t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pic>
        <p:nvPicPr>
          <p:cNvPr id="57346" name="Объект 5" descr="http://21chkt.ru/userfiles/Image/News_Image/2013_11_all/21_03_w_240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2708275"/>
            <a:ext cx="3240087" cy="2449513"/>
          </a:xfrm>
        </p:spPr>
      </p:pic>
      <p:pic>
        <p:nvPicPr>
          <p:cNvPr id="57347" name="Рисунок 6" descr="http://21chkt.ru/userfiles/Image/News_Image/2013_11_all/21_06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684463"/>
            <a:ext cx="345598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7" descr="http://21chkt.ru/userfiles/Image/News_Image/2013_11_all/21_04_w_240.JPG">
            <a:hlinkClick r:id="rId6" tooltip="&quot;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4149725"/>
            <a:ext cx="345598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2808288"/>
          </a:xfrm>
        </p:spPr>
        <p:txBody>
          <a:bodyPr/>
          <a:lstStyle/>
          <a:p>
            <a:pPr algn="ctr"/>
            <a:r>
              <a:rPr lang="ru-RU" sz="1800" smtClean="0"/>
              <a:t>6 декабря 2013г. студенты группы ГС-31</a:t>
            </a:r>
            <a:br>
              <a:rPr lang="ru-RU" sz="1800" smtClean="0"/>
            </a:br>
            <a:r>
              <a:rPr lang="ru-RU" sz="1800" smtClean="0"/>
              <a:t> с  классным руководителем Смирновой Е.В </a:t>
            </a:r>
            <a:br>
              <a:rPr lang="ru-RU" sz="1800" smtClean="0"/>
            </a:br>
            <a:r>
              <a:rPr lang="ru-RU" sz="1800" smtClean="0"/>
              <a:t>провели классный час на тему «Отдыхай с Натали турс»</a:t>
            </a:r>
            <a:br>
              <a:rPr lang="ru-RU" sz="1800" smtClean="0"/>
            </a:br>
            <a:r>
              <a:rPr lang="ru-RU" sz="1800" smtClean="0"/>
              <a:t>  с приглашением менеджера туристического агентства «Натали турс» Захаровой А. О.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>
                <a:latin typeface="Bauhaus 93"/>
              </a:rPr>
              <a:t/>
            </a:r>
            <a:br>
              <a:rPr lang="ru-RU" sz="1800" b="1" smtClean="0">
                <a:latin typeface="Bauhaus 93"/>
              </a:rPr>
            </a:br>
            <a:endParaRPr lang="ru-RU" sz="1800" smtClean="0"/>
          </a:p>
        </p:txBody>
      </p:sp>
      <p:sp>
        <p:nvSpPr>
          <p:cNvPr id="5837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1" name="Рисунок 9" descr="http://21chkt.ru/userfiles/Image/News_Image/2013_12_all/06_03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57563"/>
            <a:ext cx="4608512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8" descr="http://21chkt.ru/userfiles/Image/News_Image/2013_12_all/06_01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276475"/>
            <a:ext cx="4826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31686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17 декабря 2013 г. студенты группы ГС-31 </a:t>
            </a:r>
            <a:br>
              <a:rPr lang="ru-RU" sz="1800" dirty="0" smtClean="0"/>
            </a:br>
            <a:r>
              <a:rPr lang="ru-RU" sz="1800" dirty="0" smtClean="0"/>
              <a:t>в читальном зале техникума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смотрели торжественную церемонию </a:t>
            </a:r>
            <a:r>
              <a:rPr lang="ru-RU" sz="1800" dirty="0" smtClean="0"/>
              <a:t>оглашения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Главой Чувашской Республики Игнатьевым М.В. ежегодного Послания Государственному Совету Чувашской Республики,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которая </a:t>
            </a:r>
            <a:r>
              <a:rPr lang="ru-RU" sz="1800" dirty="0"/>
              <a:t>состоялась в Большом зале заседаний Дома Правительства.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pic>
        <p:nvPicPr>
          <p:cNvPr id="59394" name="Объект 5" descr="http://21chkt.ru/userfiles/Image/News_Image/2013_12_all/17_01_w_24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3644900"/>
            <a:ext cx="4086225" cy="2808288"/>
          </a:xfrm>
        </p:spPr>
      </p:pic>
      <p:pic>
        <p:nvPicPr>
          <p:cNvPr id="59395" name="Рисунок 6" descr="http://21chkt.ru/userfiles/Image/News_Image/2013_12_all/17_02_w_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36838"/>
            <a:ext cx="46085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1484313"/>
            <a:ext cx="8229600" cy="38163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27 </a:t>
            </a:r>
            <a:r>
              <a:rPr lang="ru-RU" sz="1800" dirty="0"/>
              <a:t>декабря Эстафета огня зимней Олимпиады-2014 прибыла в столицу Чувашии.</a:t>
            </a:r>
            <a:br>
              <a:rPr lang="ru-RU" sz="1800" dirty="0"/>
            </a:br>
            <a:r>
              <a:rPr lang="ru-RU" sz="1800" dirty="0"/>
              <a:t>Преподаватели и 500 студентов </a:t>
            </a:r>
            <a:r>
              <a:rPr lang="ru-RU" sz="1800" dirty="0" smtClean="0"/>
              <a:t>(в том числе и группа ГС-31, </a:t>
            </a:r>
            <a:br>
              <a:rPr lang="ru-RU" sz="1800" dirty="0" smtClean="0"/>
            </a:br>
            <a:r>
              <a:rPr lang="ru-RU" sz="1800" dirty="0" smtClean="0"/>
              <a:t>вместе с классным руководителем Смирновой Е.В.)</a:t>
            </a:r>
            <a:br>
              <a:rPr lang="ru-RU" sz="1800" dirty="0" smtClean="0"/>
            </a:br>
            <a:r>
              <a:rPr lang="ru-RU" sz="1800" dirty="0" smtClean="0"/>
              <a:t>Чебоксарского </a:t>
            </a:r>
            <a:r>
              <a:rPr lang="ru-RU" sz="1800" dirty="0"/>
              <a:t>кооперативного техникума встречали огонь Олимпиады на улице Константина Иванова.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Студенты </a:t>
            </a:r>
            <a:r>
              <a:rPr lang="ru-RU" sz="1800" dirty="0"/>
              <a:t>с искренними улыбками на лицах и неподдельным волнением приветствовали участников Эстафеты огня зимней Олимпиады-2014.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</a:t>
            </a:r>
            <a:r>
              <a:rPr lang="ru-RU" sz="1800" dirty="0"/>
              <a:t>память об Эстафете остались яркие флажки и светящиеся палочки с символическими надписями «Сочи-2014»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sp>
        <p:nvSpPr>
          <p:cNvPr id="60418" name="Объект 1"/>
          <p:cNvSpPr>
            <a:spLocks noGrp="1"/>
          </p:cNvSpPr>
          <p:nvPr>
            <p:ph idx="1"/>
          </p:nvPr>
        </p:nvSpPr>
        <p:spPr>
          <a:xfrm>
            <a:off x="457200" y="4652963"/>
            <a:ext cx="5554663" cy="16716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0419" name="Рисунок 7" descr="http://21chkt.ru/userfiles/Image/News_Image/2013_12_all/27_01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789363"/>
            <a:ext cx="43195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179388" y="1484313"/>
            <a:ext cx="8640762" cy="35290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/>
              <a:t>13 марта 2014 </a:t>
            </a:r>
            <a:r>
              <a:rPr lang="ru-RU" sz="1800" dirty="0" smtClean="0"/>
              <a:t>г. </a:t>
            </a:r>
            <a:r>
              <a:rPr lang="ru-RU" sz="1800" dirty="0"/>
              <a:t>в техникуме состоялась научно-практическая конференция цикловой комиссии учетно-экономических дисциплин «Инновации – путь повышения конкурентоспособности»,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посвященная </a:t>
            </a:r>
            <a:r>
              <a:rPr lang="ru-RU" sz="1800" dirty="0"/>
              <a:t>85-летию </a:t>
            </a:r>
            <a:r>
              <a:rPr lang="ru-RU" sz="1800" dirty="0" smtClean="0"/>
              <a:t>образования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Чебоксарского кооперативного техникума.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Конференция проходила в двух форматах: публичное выступление и стендовые доклады. </a:t>
            </a:r>
            <a:br>
              <a:rPr lang="ru-RU" sz="1800" dirty="0" smtClean="0"/>
            </a:br>
            <a:r>
              <a:rPr lang="ru-RU" sz="1800" dirty="0" smtClean="0"/>
              <a:t>Успешные исследовательские работы студентов групп Б-31, Ф-31 и ГС-31 были отмечены грамотами.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sp>
        <p:nvSpPr>
          <p:cNvPr id="61442" name="Объект 1"/>
          <p:cNvSpPr>
            <a:spLocks noGrp="1"/>
          </p:cNvSpPr>
          <p:nvPr>
            <p:ph idx="1"/>
          </p:nvPr>
        </p:nvSpPr>
        <p:spPr>
          <a:xfrm>
            <a:off x="457200" y="4652963"/>
            <a:ext cx="5554663" cy="16716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43" name="Рисунок 4" descr="http://21chkt.ru/userfiles/Image/News_Image/2014_03_all/13_03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44900"/>
            <a:ext cx="42291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Рисунок 5" descr="http://21chkt.ru/userfiles/Image/News_Image/2014_03_all/13_02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141663"/>
            <a:ext cx="3816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179388" y="1484313"/>
            <a:ext cx="8640762" cy="2449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/>
              <a:t>1 мая 2014 </a:t>
            </a:r>
            <a:r>
              <a:rPr lang="ru-RU" sz="1800" dirty="0" smtClean="0"/>
              <a:t>г. </a:t>
            </a:r>
            <a:r>
              <a:rPr lang="ru-RU" sz="1800" dirty="0"/>
              <a:t>студенты и </a:t>
            </a:r>
            <a:r>
              <a:rPr lang="ru-RU" sz="1800" dirty="0" smtClean="0"/>
              <a:t>преподаватели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НОУСПО «Чебоксарский кооперативный техникум» </a:t>
            </a:r>
            <a:r>
              <a:rPr lang="ru-RU" sz="1800" dirty="0" err="1"/>
              <a:t>Чувашпотребсоюза</a:t>
            </a:r>
            <a:r>
              <a:rPr lang="ru-RU" sz="1800" dirty="0"/>
              <a:t> участвовали в городском Первомайском шествии.</a:t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sp>
        <p:nvSpPr>
          <p:cNvPr id="62466" name="Объект 1"/>
          <p:cNvSpPr>
            <a:spLocks noGrp="1"/>
          </p:cNvSpPr>
          <p:nvPr>
            <p:ph idx="1"/>
          </p:nvPr>
        </p:nvSpPr>
        <p:spPr>
          <a:xfrm>
            <a:off x="457200" y="4652963"/>
            <a:ext cx="5554663" cy="16716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2467" name="Рисунок 6" descr="http://21chkt.ru/userfiles/Image/News_Image/2014_05_all/01_01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844675"/>
            <a:ext cx="416718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Рисунок 7" descr="http://21chkt.ru/userfiles/Image/News_Image/2014_05_all/01_04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60800"/>
            <a:ext cx="4249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1042988" y="1484313"/>
            <a:ext cx="7129462" cy="31686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/>
              <a:t>30 </a:t>
            </a:r>
            <a:r>
              <a:rPr lang="ru-RU" sz="1600" dirty="0"/>
              <a:t>июня 2014 </a:t>
            </a:r>
            <a:r>
              <a:rPr lang="ru-RU" sz="1600" dirty="0" smtClean="0"/>
              <a:t>г. </a:t>
            </a:r>
            <a:r>
              <a:rPr lang="ru-RU" sz="1600" dirty="0"/>
              <a:t>в актовом зале </a:t>
            </a:r>
            <a:r>
              <a:rPr lang="ru-RU" sz="1600" dirty="0" smtClean="0"/>
              <a:t>техникума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состоялось торжественное вручение дипломов.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Мероприятие </a:t>
            </a:r>
            <a:r>
              <a:rPr lang="ru-RU" sz="1600" dirty="0"/>
              <a:t>открыла директор техникума </a:t>
            </a:r>
            <a:r>
              <a:rPr lang="ru-RU" sz="1600" dirty="0" err="1"/>
              <a:t>Таланова</a:t>
            </a:r>
            <a:r>
              <a:rPr lang="ru-RU" sz="1600" dirty="0"/>
              <a:t> Л.П</a:t>
            </a:r>
            <a:r>
              <a:rPr lang="ru-RU" sz="1600" dirty="0" smtClean="0"/>
              <a:t>.,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в своем обращении Лидия Петровна пожелала выпускникам достойно преодолевать все трудности, найти престижную работу и всегда помнить, что Чебоксарский кооперативный </a:t>
            </a:r>
            <a:r>
              <a:rPr lang="ru-RU" sz="1600" dirty="0" smtClean="0"/>
              <a:t>техникум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дал «путевку» в жизнь.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sp>
        <p:nvSpPr>
          <p:cNvPr id="63490" name="Объект 1"/>
          <p:cNvSpPr>
            <a:spLocks noGrp="1"/>
          </p:cNvSpPr>
          <p:nvPr>
            <p:ph idx="1"/>
          </p:nvPr>
        </p:nvSpPr>
        <p:spPr>
          <a:xfrm>
            <a:off x="457200" y="4652963"/>
            <a:ext cx="5554663" cy="16716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3491" name="Рисунок 5" descr="http://21chkt.ru/userfiles/Image/Galery/Vypusknoj_vecher/03_w_16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429000"/>
            <a:ext cx="3889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Рисунок 8" descr="http://21chkt.ru/userfiles/Image/Galery/Vypusknoj_vecher/11_w_16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708275"/>
            <a:ext cx="40322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850" y="2214563"/>
            <a:ext cx="5256213" cy="324802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Смирнова Елена Владимировна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1967 года рождения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Общий стаж – 26 лет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Педагогический стаж –  20 лет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Классный руководитель – 10 лет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в Чебоксарском кооперативном техникуме – 16 лет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Специальность – экономист (1992г.)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Знак гороскопа - Козерог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8434" name="Picture 4" descr="C:\Documents and Settings\Admin\Мои документы\Мои рисунки\Рисунок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357813"/>
            <a:ext cx="876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765175"/>
            <a:ext cx="9144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Классный руководитель 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+mn-lt"/>
                <a:cs typeface="+mn-cs"/>
              </a:rPr>
              <a:t>помощник индивидуального развития каждого студента</a:t>
            </a:r>
            <a:endParaRPr lang="ru-RU" sz="32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8436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8437" name="Picture 2" descr="\\tsclient\USB1\Классный 2015\Смирнова Е.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276475"/>
            <a:ext cx="2808287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4663"/>
            <a:ext cx="8305800" cy="96590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Открытый классный час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«Спорт – сила и мужество»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E:\2010_12_01\IMG_2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44638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E:\2010_12_01\IMG_29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687513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E:\2010_12_01\IMG_2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35768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E:\2010_12_01\IMG_29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8" y="4271963"/>
            <a:ext cx="321468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2" descr="E:\2010_12_01\IMG_28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3954463"/>
            <a:ext cx="20716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188640"/>
            <a:ext cx="8715436" cy="1154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Открытый классный час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«Звезды российского балета»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5538" name="Picture 2" descr="D:\Фотки копии\2011_11_09\IMG_4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343025"/>
            <a:ext cx="3636963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D:\Фотки копии\2011_11_09\IMG_4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484313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 descr="D:\Фотки копии\2011_11_09\IMG_47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4373563"/>
            <a:ext cx="2773362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2" descr="D:\Фотки копии\2011_11_09\IMG_47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3063" y="2408238"/>
            <a:ext cx="19812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D:\Фотки копии\2011_11_09\IMG_47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435768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2" descr="http://www.chkt.chuvashia.ru/userfiles/Image/News_Image/2011_11_all/09_16_w_2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4652963"/>
            <a:ext cx="25590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64294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Гости на сцене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66562" name="Picture 4" descr="D:\Фотки копии\2011_10_29\IMG_4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786188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5" descr="D:\Фотки копии\2011_10_29\IMG_4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928688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6" descr="D:\Фотки копии\2011_10_29\IMG_46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868363"/>
            <a:ext cx="366553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1"/>
          <p:cNvSpPr>
            <a:spLocks noChangeArrowheads="1"/>
          </p:cNvSpPr>
          <p:nvPr/>
        </p:nvSpPr>
        <p:spPr bwMode="auto">
          <a:xfrm>
            <a:off x="4572000" y="3929063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28725" algn="l"/>
              </a:tabLst>
            </a:pPr>
            <a:r>
              <a:rPr lang="ru-RU" sz="1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29 октября 2011 года в Чувашском государственном театре оперы и балета состоялся творческий вечер Айдара Хисамутдинова </a:t>
            </a:r>
            <a:r>
              <a:rPr lang="ru-RU" sz="14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1400" b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Моя исповедь..</a:t>
            </a:r>
            <a:r>
              <a:rPr lang="ru-RU" sz="14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»</a:t>
            </a:r>
            <a:r>
              <a:rPr lang="ru-RU" sz="1400" b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sz="1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на который были приглашены преподаватели и студенты нашего техникума. </a:t>
            </a:r>
          </a:p>
          <a:p>
            <a:pPr>
              <a:tabLst>
                <a:tab pos="1228725" algn="l"/>
              </a:tabLst>
            </a:pPr>
            <a:r>
              <a:rPr lang="ru-RU" sz="1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Партнером Айдара Хисамутдинова является солистка театра, Лауреат театральной премии Чувашии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1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Узорчатый занавес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»</a:t>
            </a:r>
            <a:r>
              <a:rPr lang="ru-RU" sz="1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Татьяна Альпидовская.</a:t>
            </a:r>
            <a:endParaRPr lang="ru-RU" sz="1400"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500990" cy="19531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Открытый классный час </a:t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«Душа, опаленная Афганистаном»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5041900"/>
            <a:ext cx="87503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Цель классного часа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 познакомить с историей Афганской войны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 расширить представление о роли советских солдат в интернациональных войнах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 воспитать чувство уважения к прошлому страны, к старшему поколению и к защитникам Отечества, гордиться ими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 привить студентам чувство милосердия и сострадания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67587" name="Picture 4" descr="http://www.chkt.chuvashia.ru/userfiles/Image/News_Image/2012_02_all/16_10_w_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1628775"/>
            <a:ext cx="3532187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2" descr="D:\Фотки копии\2012_02_16\IMG_54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900363"/>
            <a:ext cx="3314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Прямоугольник 5"/>
          <p:cNvSpPr>
            <a:spLocks noChangeArrowheads="1"/>
          </p:cNvSpPr>
          <p:nvPr/>
        </p:nvSpPr>
        <p:spPr bwMode="auto">
          <a:xfrm>
            <a:off x="4572000" y="1357313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  <a:t>Я не жалею, не кричу, не плачу,</a:t>
            </a:r>
            <a:endParaRPr lang="ru-RU" b="1">
              <a:solidFill>
                <a:srgbClr val="C00000"/>
              </a:solidFill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b="1" i="1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  <a:t>Что путь моей войны прошел через Афган,</a:t>
            </a:r>
            <a:endParaRPr lang="ru-RU" b="1">
              <a:solidFill>
                <a:srgbClr val="C00000"/>
              </a:solidFill>
              <a:latin typeface="Comic Sans MS" pitchFamily="66" charset="0"/>
            </a:endParaRPr>
          </a:p>
          <a:p>
            <a:pPr eaLnBrk="0" hangingPunct="0"/>
            <a:r>
              <a:rPr lang="ru-RU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Я горд, что прожил так, а не иначе,</a:t>
            </a:r>
            <a:endParaRPr lang="ru-RU" b="1">
              <a:solidFill>
                <a:srgbClr val="C00000"/>
              </a:solidFill>
              <a:latin typeface="Comic Sans MS" pitchFamily="66" charset="0"/>
            </a:endParaRPr>
          </a:p>
          <a:p>
            <a:pPr eaLnBrk="0" hangingPunct="0"/>
            <a:r>
              <a:rPr lang="ru-RU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Мужчину только красят шрамы ран…</a:t>
            </a:r>
            <a:endParaRPr lang="ru-RU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7590" name="Прямоугольник 7"/>
          <p:cNvSpPr>
            <a:spLocks noChangeArrowheads="1"/>
          </p:cNvSpPr>
          <p:nvPr/>
        </p:nvSpPr>
        <p:spPr bwMode="auto">
          <a:xfrm>
            <a:off x="214313" y="41433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228725" algn="l"/>
              </a:tabLst>
            </a:pPr>
            <a:endParaRPr lang="ru-RU"/>
          </a:p>
          <a:p>
            <a:pPr algn="ctr">
              <a:tabLst>
                <a:tab pos="1228725" algn="l"/>
              </a:tabLst>
            </a:pPr>
            <a:r>
              <a:rPr lang="ru-RU"/>
              <a:t>Масловец Владимир Андреевич –ветеран-интернационалист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901700"/>
            <a:ext cx="9156700" cy="200660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3213100"/>
            <a:ext cx="7854950" cy="2736850"/>
          </a:xfrm>
        </p:spPr>
        <p:txBody>
          <a:bodyPr>
            <a:normAutofit/>
          </a:bodyPr>
          <a:lstStyle/>
          <a:p>
            <a:pPr marR="0" indent="354013" algn="just">
              <a:buFont typeface="Arial" charset="0"/>
              <a:buChar char="•"/>
            </a:pPr>
            <a:r>
              <a:rPr lang="ru-RU" b="1" smtClean="0">
                <a:solidFill>
                  <a:srgbClr val="03495C"/>
                </a:solidFill>
              </a:rPr>
              <a:t>2014 - 2015 учебный год (группа ГС-11)</a:t>
            </a:r>
            <a:endParaRPr lang="ru-RU" smtClean="0">
              <a:solidFill>
                <a:srgbClr val="03495C"/>
              </a:solidFill>
            </a:endParaRPr>
          </a:p>
          <a:p>
            <a:pPr marR="0" indent="354013" algn="just"/>
            <a:endParaRPr lang="ru-RU" smtClean="0">
              <a:solidFill>
                <a:srgbClr val="0349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8" descr="http://21chkt.ru/userfiles/Image/Galery/1_Sentyabrya/01_02_w_24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414463"/>
            <a:ext cx="34575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7287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1</a:t>
            </a:r>
            <a:r>
              <a:rPr lang="ru-RU" sz="1800" b="1" dirty="0"/>
              <a:t> </a:t>
            </a:r>
            <a:r>
              <a:rPr lang="ru-RU" sz="1800" b="1" dirty="0" smtClean="0"/>
              <a:t>сентября 2014 г. в техникуме состоялась торжественное мероприятие, посвященное  Дню знаний.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pic>
        <p:nvPicPr>
          <p:cNvPr id="69635" name="Объект 6" descr="http://21chkt.ru/userfiles/Image/Galery/1_Sentyabrya/01_01_w_240.jpg">
            <a:hlinkClick r:id="rId4" tooltip="&quot;&quot;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827088" y="1916113"/>
            <a:ext cx="3313112" cy="2374900"/>
          </a:xfrm>
        </p:spPr>
      </p:pic>
      <p:pic>
        <p:nvPicPr>
          <p:cNvPr id="69636" name="Рисунок 9" descr="http://21chkt.ru/userfiles/Image/Galery/1_Sentyabrya/01_04_w_240.jpg">
            <a:hlinkClick r:id="rId6" tooltip="&quot;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9913" y="3422650"/>
            <a:ext cx="394176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Рисунок 10" descr="http://21chkt.ru/userfiles/Image/Galery/1_Sentyabrya/01_07_w_240.jpg">
            <a:hlinkClick r:id="rId8" tooltip="&quot;&quot;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6013" y="3860800"/>
            <a:ext cx="41767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31686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6 сентября 2014г. в </a:t>
            </a:r>
            <a:r>
              <a:rPr lang="ru-RU" sz="1800" dirty="0"/>
              <a:t>рамках подготовки к международному форуму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/>
              <a:t>Россия – спортивная держава»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</a:t>
            </a:r>
            <a:r>
              <a:rPr lang="ru-RU" sz="1800" dirty="0"/>
              <a:t>спортивных площадках столицы </a:t>
            </a:r>
            <a:r>
              <a:rPr lang="ru-RU" sz="1800" dirty="0" smtClean="0"/>
              <a:t>Чувашии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собрались приверженцы здорового образа жизни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</a:t>
            </a:r>
            <a:r>
              <a:rPr lang="ru-RU" sz="1800" dirty="0"/>
              <a:t>ставшую уже традиционной «Зарядку со звездой</a:t>
            </a:r>
            <a:r>
              <a:rPr lang="ru-RU" sz="1800" dirty="0" smtClean="0"/>
              <a:t>».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Среди участников оздоровительной акции были </a:t>
            </a:r>
            <a:r>
              <a:rPr lang="ru-RU" sz="1800" dirty="0" smtClean="0"/>
              <a:t>и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50 студентов нашего </a:t>
            </a:r>
            <a:r>
              <a:rPr lang="ru-RU" sz="1800" dirty="0" smtClean="0"/>
              <a:t>техникума </a:t>
            </a:r>
            <a:br>
              <a:rPr lang="ru-RU" sz="1800" dirty="0" smtClean="0"/>
            </a:br>
            <a:r>
              <a:rPr lang="ru-RU" sz="1800" dirty="0" smtClean="0"/>
              <a:t>(в том числе и студенты группы ГС-11).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pic>
        <p:nvPicPr>
          <p:cNvPr id="70658" name="Объект 6" descr="http://21chkt.ru/userfiles/Image/News_Image/2014_09_all/06_01_w_240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262313"/>
            <a:ext cx="3743325" cy="2530475"/>
          </a:xfrm>
        </p:spPr>
      </p:pic>
      <p:pic>
        <p:nvPicPr>
          <p:cNvPr id="70659" name="Рисунок 8" descr="http://21chkt.ru/userfiles/Image/News_Image/2014_09_all/06_04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8213" y="3213100"/>
            <a:ext cx="37973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8716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10 </a:t>
            </a:r>
            <a:r>
              <a:rPr lang="ru-RU" sz="1800" dirty="0"/>
              <a:t>сентября </a:t>
            </a:r>
            <a:r>
              <a:rPr lang="ru-RU" sz="1800" dirty="0" smtClean="0"/>
              <a:t>2014 г. </a:t>
            </a:r>
            <a:r>
              <a:rPr lang="ru-RU" sz="1800" dirty="0"/>
              <a:t>студенты группы </a:t>
            </a:r>
            <a:r>
              <a:rPr lang="ru-RU" sz="1800" dirty="0" smtClean="0"/>
              <a:t>ГС-11 посетили </a:t>
            </a:r>
            <a:br>
              <a:rPr lang="ru-RU" sz="1800" dirty="0" smtClean="0"/>
            </a:br>
            <a:r>
              <a:rPr lang="ru-RU" sz="1800" dirty="0" smtClean="0"/>
              <a:t>Музей потребительской кооперации Чувашской республики. Посмотрели </a:t>
            </a:r>
            <a:r>
              <a:rPr lang="ru-RU" sz="1800" dirty="0"/>
              <a:t>фильм, познакомились с деятельностью системы потребительской кооперацией России за последние </a:t>
            </a:r>
            <a:r>
              <a:rPr lang="ru-RU" sz="1800" dirty="0" smtClean="0"/>
              <a:t>годы.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pic>
        <p:nvPicPr>
          <p:cNvPr id="71682" name="Объект 5" descr="http://21chkt.ru/userfiles/Image/News_Image/2013_09_all/10_01_w_240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357563"/>
            <a:ext cx="4176713" cy="2808287"/>
          </a:xfrm>
        </p:spPr>
      </p:pic>
      <p:pic>
        <p:nvPicPr>
          <p:cNvPr id="71683" name="Рисунок 7" descr="http://21chkt.ru/userfiles/Image/News_Image/2013_09_all/10_03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276475"/>
            <a:ext cx="4032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3168650"/>
          </a:xfrm>
        </p:spPr>
        <p:txBody>
          <a:bodyPr/>
          <a:lstStyle/>
          <a:p>
            <a:pPr algn="ctr"/>
            <a:r>
              <a:rPr lang="ru-RU" sz="1800" smtClean="0"/>
              <a:t>2 октября 2014 г. студенты групп </a:t>
            </a:r>
            <a:br>
              <a:rPr lang="ru-RU" sz="1800" smtClean="0"/>
            </a:br>
            <a:r>
              <a:rPr lang="ru-RU" sz="1800" smtClean="0"/>
              <a:t>специальностей «Гостиничный сервис» (ГС-11, ГС-21, ГС-31) и «Туризм» (Т-21, Т-31) вместе с классными руководителями поехали на экскурсию в  г.Казань, где посетили Казанский Кремль, побывали в мечети, музее естественной истории Татарстана, в сувенирных лавках, где смогли увидеть национальные наряды и обувь, затем была экскурсия по</a:t>
            </a:r>
            <a:br>
              <a:rPr lang="ru-RU" sz="1800" smtClean="0"/>
            </a:br>
            <a:r>
              <a:rPr lang="ru-RU" sz="1800" smtClean="0"/>
              <a:t> г. Казани на автобусе. </a:t>
            </a:r>
            <a:br>
              <a:rPr lang="ru-RU" sz="1800" smtClean="0"/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Bauhaus 93"/>
              </a:rPr>
              <a:t/>
            </a:r>
            <a:br>
              <a:rPr lang="ru-RU" sz="1800" b="1" smtClean="0">
                <a:latin typeface="Bauhaus 93"/>
              </a:rPr>
            </a:br>
            <a:endParaRPr lang="ru-RU" sz="1800" smtClean="0"/>
          </a:p>
        </p:txBody>
      </p:sp>
      <p:pic>
        <p:nvPicPr>
          <p:cNvPr id="72706" name="Объект 6" descr="http://21chkt.ru/userfiles/Image/News_Image/2014_10_all/02_01_w_240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3238500"/>
            <a:ext cx="3097213" cy="2305050"/>
          </a:xfrm>
        </p:spPr>
      </p:pic>
      <p:pic>
        <p:nvPicPr>
          <p:cNvPr id="72707" name="Рисунок 8" descr="http://21chkt.ru/userfiles/Image/News_Image/2014_10_all/02_04_w_24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429000"/>
            <a:ext cx="32416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Рисунок 9" descr="http://21chkt.ru/userfiles/Image/News_Image/2014_10_all/02_05_w_240.JPG">
            <a:hlinkClick r:id="rId6" tooltip="&quot;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8013" y="4454525"/>
            <a:ext cx="30972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8137525" cy="23764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/>
              <a:t>  </a:t>
            </a:r>
            <a:r>
              <a:rPr lang="ru-RU" sz="1800" dirty="0" smtClean="0"/>
              <a:t> </a:t>
            </a:r>
            <a:r>
              <a:rPr lang="ru-RU" sz="1800" dirty="0"/>
              <a:t>  Формированию у студентов навыков здорового образа жизни был посвящен тематический </a:t>
            </a:r>
            <a:r>
              <a:rPr lang="ru-RU" sz="1800" dirty="0" smtClean="0"/>
              <a:t>вечер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«Активный первокурсник», который состоялся </a:t>
            </a:r>
            <a:r>
              <a:rPr lang="ru-RU" sz="1800" dirty="0" smtClean="0"/>
              <a:t>20 </a:t>
            </a:r>
            <a:r>
              <a:rPr lang="ru-RU" sz="1800" dirty="0"/>
              <a:t>ноября 2014 г. в Международный день отказа от курения в общежитии </a:t>
            </a:r>
            <a:r>
              <a:rPr lang="ru-RU" sz="1800" dirty="0" smtClean="0"/>
              <a:t>техникум.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933825"/>
            <a:ext cx="8075613" cy="71438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73731" name="Рисунок 7" descr="http://21chkt.ru/userfiles/Image/News_Image/2014_11_all/20000218_9_w_16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509838"/>
            <a:ext cx="381635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Рисунок 10" descr="http://21chkt.ru/userfiles/Image/News_Image/2014_11_all/20000218_10_w_16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916238"/>
            <a:ext cx="40322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1214438"/>
            <a:ext cx="6769100" cy="5072062"/>
          </a:xfrm>
        </p:spPr>
        <p:txBody>
          <a:bodyPr>
            <a:normAutofit/>
          </a:bodyPr>
          <a:lstStyle/>
          <a:p>
            <a:pPr marR="0" algn="l">
              <a:lnSpc>
                <a:spcPct val="90000"/>
              </a:lnSpc>
            </a:pPr>
            <a:r>
              <a:rPr lang="ru-RU" sz="4100" b="1" i="1" smtClean="0">
                <a:solidFill>
                  <a:srgbClr val="C00000"/>
                </a:solidFill>
              </a:rPr>
              <a:t>   Мой жизненный девиз</a:t>
            </a:r>
          </a:p>
          <a:p>
            <a:pPr marR="0" algn="l">
              <a:lnSpc>
                <a:spcPct val="90000"/>
              </a:lnSpc>
            </a:pPr>
            <a:endParaRPr lang="ru-RU" sz="4100" b="1" i="1" smtClean="0">
              <a:solidFill>
                <a:srgbClr val="C00000"/>
              </a:solidFill>
            </a:endParaRPr>
          </a:p>
          <a:p>
            <a:pPr marR="0" algn="l">
              <a:lnSpc>
                <a:spcPct val="90000"/>
              </a:lnSpc>
            </a:pPr>
            <a:r>
              <a:rPr lang="ru-RU" sz="4100" b="1" smtClean="0">
                <a:solidFill>
                  <a:srgbClr val="C00000"/>
                </a:solidFill>
              </a:rPr>
              <a:t>У</a:t>
            </a:r>
            <a:r>
              <a:rPr lang="ru-RU" sz="4100" smtClean="0">
                <a:solidFill>
                  <a:schemeClr val="accent1"/>
                </a:solidFill>
              </a:rPr>
              <a:t> – усердие</a:t>
            </a:r>
          </a:p>
          <a:p>
            <a:pPr marR="0" algn="l">
              <a:lnSpc>
                <a:spcPct val="90000"/>
              </a:lnSpc>
            </a:pPr>
            <a:r>
              <a:rPr lang="ru-RU" sz="4100" b="1" smtClean="0">
                <a:solidFill>
                  <a:srgbClr val="C00000"/>
                </a:solidFill>
              </a:rPr>
              <a:t>С</a:t>
            </a:r>
            <a:r>
              <a:rPr lang="ru-RU" sz="4100" smtClean="0">
                <a:solidFill>
                  <a:schemeClr val="accent1"/>
                </a:solidFill>
              </a:rPr>
              <a:t> – самообразованность</a:t>
            </a:r>
          </a:p>
          <a:p>
            <a:pPr marR="0" algn="l">
              <a:lnSpc>
                <a:spcPct val="90000"/>
              </a:lnSpc>
            </a:pPr>
            <a:r>
              <a:rPr lang="ru-RU" sz="4100" b="1" smtClean="0">
                <a:solidFill>
                  <a:srgbClr val="C00000"/>
                </a:solidFill>
              </a:rPr>
              <a:t>П</a:t>
            </a:r>
            <a:r>
              <a:rPr lang="ru-RU" sz="4100" smtClean="0">
                <a:solidFill>
                  <a:schemeClr val="accent1"/>
                </a:solidFill>
              </a:rPr>
              <a:t> – преданность делу</a:t>
            </a:r>
          </a:p>
          <a:p>
            <a:pPr marR="0" algn="l">
              <a:lnSpc>
                <a:spcPct val="90000"/>
              </a:lnSpc>
            </a:pPr>
            <a:r>
              <a:rPr lang="ru-RU" sz="4100" b="1" smtClean="0">
                <a:solidFill>
                  <a:srgbClr val="C00000"/>
                </a:solidFill>
              </a:rPr>
              <a:t>Е</a:t>
            </a:r>
            <a:r>
              <a:rPr lang="ru-RU" sz="4100" smtClean="0">
                <a:solidFill>
                  <a:schemeClr val="accent1"/>
                </a:solidFill>
              </a:rPr>
              <a:t> – единомыслие</a:t>
            </a:r>
          </a:p>
          <a:p>
            <a:pPr marR="0" algn="l">
              <a:lnSpc>
                <a:spcPct val="90000"/>
              </a:lnSpc>
            </a:pPr>
            <a:r>
              <a:rPr lang="ru-RU" sz="4100" b="1" smtClean="0">
                <a:solidFill>
                  <a:srgbClr val="C00000"/>
                </a:solidFill>
              </a:rPr>
              <a:t>Х</a:t>
            </a:r>
            <a:r>
              <a:rPr lang="ru-RU" sz="4100" smtClean="0">
                <a:solidFill>
                  <a:schemeClr val="accent1"/>
                </a:solidFill>
              </a:rPr>
              <a:t> - характер</a:t>
            </a:r>
          </a:p>
        </p:txBody>
      </p:sp>
      <p:pic>
        <p:nvPicPr>
          <p:cNvPr id="19458" name="Picture 2" descr="C:\Documents and Settings\Admin\Мои документы\Мои рисунки\Рисунок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52463"/>
            <a:ext cx="15763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8137525" cy="4032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/>
              <a:t>  </a:t>
            </a:r>
            <a:r>
              <a:rPr lang="ru-RU" sz="1800" dirty="0" smtClean="0"/>
              <a:t>   4 декабря 2014 г., </a:t>
            </a:r>
            <a:r>
              <a:rPr lang="ru-RU" sz="1800" dirty="0"/>
              <a:t>состоялась прямая трансляция ежегодного послания Президента </a:t>
            </a:r>
            <a:r>
              <a:rPr lang="ru-RU" sz="1800" dirty="0" smtClean="0"/>
              <a:t>РФ Путина </a:t>
            </a:r>
            <a:r>
              <a:rPr lang="ru-RU" sz="1800" dirty="0"/>
              <a:t>В.В. к парламенту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Студенты группы ГС-11 </a:t>
            </a:r>
            <a:r>
              <a:rPr lang="ru-RU" sz="1800" dirty="0"/>
              <a:t>вместе со всеми россиянами внимательно слушали обращение Президента РФ, закончившего своё выступление словами о патриотизме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  После окончания трансляции состоялось </a:t>
            </a:r>
            <a:r>
              <a:rPr lang="ru-RU" sz="1800" dirty="0" smtClean="0"/>
              <a:t>обсуждение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тезисов обращения.</a:t>
            </a:r>
            <a:br>
              <a:rPr lang="ru-RU" sz="1800" dirty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Bauhaus 93" pitchFamily="82" charset="0"/>
              </a:rPr>
              <a:t/>
            </a:r>
            <a:br>
              <a:rPr lang="ru-RU" sz="1800" b="1" dirty="0" smtClean="0">
                <a:latin typeface="Bauhaus 93" pitchFamily="82" charset="0"/>
              </a:rPr>
            </a:br>
            <a:endParaRPr lang="ru-RU" sz="1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933825"/>
            <a:ext cx="8075613" cy="71438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74755" name="Рисунок 5" descr="http://21chkt.ru/userfiles/Image/News_Image/2014_12_all/20141204_3_w_16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3284538"/>
            <a:ext cx="3384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6" descr="http://21chkt.ru/userfiles/Image/News_Image/2014_12_all/20141204_1_w_16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3789363"/>
            <a:ext cx="46085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8137525" cy="4032250"/>
          </a:xfrm>
        </p:spPr>
        <p:txBody>
          <a:bodyPr/>
          <a:lstStyle/>
          <a:p>
            <a:pPr algn="ctr"/>
            <a:r>
              <a:rPr lang="ru-RU" sz="1800" smtClean="0"/>
              <a:t>     21 января 2015 г. студенты техникума</a:t>
            </a:r>
            <a:br>
              <a:rPr lang="ru-RU" sz="1800" smtClean="0"/>
            </a:br>
            <a:r>
              <a:rPr lang="ru-RU" sz="1800" smtClean="0"/>
              <a:t> вместе со всеми гражданами республики в прямом эфире слушали обращение Главы Чувашской Республики</a:t>
            </a:r>
            <a:br>
              <a:rPr lang="ru-RU" sz="1800" smtClean="0"/>
            </a:br>
            <a:r>
              <a:rPr lang="ru-RU" sz="1800" smtClean="0"/>
              <a:t> Михаила Игнатьева с ежегодным посланием к</a:t>
            </a:r>
            <a:br>
              <a:rPr lang="ru-RU" sz="1800" smtClean="0"/>
            </a:br>
            <a:r>
              <a:rPr lang="ru-RU" sz="1800" smtClean="0"/>
              <a:t>Государственному Совету ЧР.</a:t>
            </a:r>
            <a:br>
              <a:rPr lang="ru-RU" sz="1800" smtClean="0"/>
            </a:br>
            <a:r>
              <a:rPr lang="ru-RU" sz="1800" smtClean="0"/>
              <a:t> 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Bauhaus 93"/>
              </a:rPr>
              <a:t/>
            </a:r>
            <a:br>
              <a:rPr lang="ru-RU" sz="1800" b="1" smtClean="0">
                <a:latin typeface="Bauhaus 93"/>
              </a:rPr>
            </a:br>
            <a:endParaRPr lang="ru-RU" sz="18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933825"/>
            <a:ext cx="8075613" cy="71438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75779" name="Рисунок 7" descr="http://21chkt.ru/userfiles/Image/News_Image/2015_01_all/20150121_1_w_20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644900"/>
            <a:ext cx="4105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Рисунок 8" descr="http://21chkt.ru/userfiles/Image/News_Image/2015_01_all/20150121_2_w_200.JPG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420938"/>
            <a:ext cx="42497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302433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i="1" dirty="0" smtClean="0"/>
              <a:t>Фотоальбом</a:t>
            </a:r>
            <a:br>
              <a:rPr lang="ru-RU" sz="6000" i="1" dirty="0" smtClean="0"/>
            </a:br>
            <a:r>
              <a:rPr lang="ru-RU" sz="6000" i="1" dirty="0" smtClean="0"/>
              <a:t> </a:t>
            </a:r>
            <a:r>
              <a:rPr lang="ru-RU" sz="4400" i="1" dirty="0" smtClean="0"/>
              <a:t>группы ГС-11</a:t>
            </a: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специальность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Гостиничный сервис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76803" name="Picture 1" descr="C:\Documents and Settings\Admin\Мои документы\Мои рисунки\Рисунок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357563"/>
            <a:ext cx="30591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293822" cy="609329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Алексеева Антонина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Староста группы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Характер : доброжелательный, уравновешенный, спокойный, старается избегать конфликтных ситуации, тактична.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Успеваемость – хорошая.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Принимала участия в конкурсах: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дисциплине «Английский язык»,  по дисциплине «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среди групп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1 курса.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Занимается исследовательской работой по теме «Самые дорогие гостиницы мира», руководитель преподаватель Смирнова Е.В.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Закончила художественную школу им.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Акциновых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 №6 в 2014 году.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7827" name="Picture 2" descr="C:\Documents and Settings\Admin\Рабочий стол\Фотографии Б-21\d46c71c268979d90dc62ebfe974301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12763"/>
            <a:ext cx="2865437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608512" cy="56886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Абдюшева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Татьяна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Ответственная за проведения классных часов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спокойный, уравновешенный, 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немного замкнутый.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Успеваемость хорошая.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Участвовала в конкурсе: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«Алло, мы ищем таланты»,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любит танцевать и петь.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Ведет здоровый образ жизни, занимается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легкой атлетикой.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Любит свою кошку «Бантик».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8851" name="Picture 2" descr="f:\Users\219_cab\Desktop\группа ГС-11\Абдюшева Татьяна Никола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552450"/>
            <a:ext cx="34480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4248472" cy="616817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Андреева Анна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</a:rPr>
              <a:t>тветственная за учебный сектор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Характер – общительный, доверчивый, простой.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Любит заниматься спортом,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ведет здоровый образ жизни. Имеет 2 разряд по спортивному туризму.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Активно участвует в мероприятиях проводимых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техникуме и в группе.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Любит своего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хомячка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Джуна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9875" name="Picture 2" descr="f:\Users\219_cab\Desktop\группа ГС-11\Андреева Анна Андре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25538"/>
            <a:ext cx="36004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4071966" cy="60258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Андреева Александра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Ответственная за обеспечение проездными билетами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спокойный, доброжелательный.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Александра - ответственная.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Увлекается спортивными танцами.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Любит готовить, любимое блюдо «Торт наполеон».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Уважительно относится к своим родителям, любит общаться с младшей сестрой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Наташей.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Хочет работать в системе гостиничной индустрии.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0899" name="Picture 2" descr="f:\Users\219_cab\Desktop\группа ГС-11\Андреева Александра Валерь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125538"/>
            <a:ext cx="34925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728"/>
            <a:ext cx="4320480" cy="68156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Васильева Вероника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200" dirty="0" smtClean="0">
                <a:solidFill>
                  <a:srgbClr val="C00000"/>
                </a:solidFill>
              </a:rPr>
              <a:t>Обязанность в группе – ответственная за проведение классных часов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Характер – уравновешенный, спокойный.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Любит заниматься спортом, посещает секцию «Футбол».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Очень любит природу, ходит с родителями в походы.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Любит животных, имеет собаку «Дина», кота «Кузя» и хомячков: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«Марта», «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Хома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Хочет разводить - попугаев, рыбок и хорьков.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81923" name="Picture 2" descr="f:\Users\219_cab\Desktop\группа ГС-11\Васильева Вероника Игор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052513"/>
            <a:ext cx="337026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971924" cy="59492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Данилова Елена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Ответственная за художественную самодеятельность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Характер – вспыльчивый, адекватно реагирует на критику. 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Темперамент – сангвиник.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Эго-состояние – «Родитель»,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старается быть лидером.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Посещает фитнес клуб,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занимается вокалом.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Мечтает реализовать свою мечту – быть многодетной мамой.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2947" name="Picture 2" descr="f:\Users\219_cab\Desktop\группа ГС-11\Данилова Елена Олег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71500"/>
            <a:ext cx="3641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28800"/>
            <a:ext cx="4536504" cy="47525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Емельянова Мария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Входит в Совет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самоуправления техникума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Характер – доброжелательный.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Посещает секцию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«Легкая атлетика».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Закончила музыкальную школу п. Урмары.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Любит петь и играть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 фортепиано.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Любит своих родителей, брата Евгения и сестренку Настю.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Мечтает объехать весь мир.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3971" name="Picture 2" descr="f:\Users\219_cab\Desktop\группа ГС-11\Емельянова Мария Федор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49275"/>
            <a:ext cx="41878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3" y="420688"/>
            <a:ext cx="8266112" cy="974725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484313"/>
            <a:ext cx="8429625" cy="49450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R="0" indent="354013" algn="l">
              <a:lnSpc>
                <a:spcPct val="80000"/>
              </a:lnSpc>
              <a:buFont typeface="Arial" charset="0"/>
              <a:buChar char="•"/>
            </a:pPr>
            <a:r>
              <a:rPr lang="ru-RU" sz="2000" smtClean="0">
                <a:solidFill>
                  <a:srgbClr val="083763"/>
                </a:solidFill>
              </a:rPr>
              <a:t>Все, кто размышлял об искусстве управления людьми, убеждены, что судьбы империй зависят от воспитания молодежи.  (</a:t>
            </a:r>
            <a:r>
              <a:rPr lang="ru-RU" sz="1700" smtClean="0">
                <a:solidFill>
                  <a:srgbClr val="083763"/>
                </a:solidFill>
              </a:rPr>
              <a:t>Аристотель)</a:t>
            </a:r>
          </a:p>
          <a:p>
            <a:pPr marR="0" indent="354013" algn="l">
              <a:lnSpc>
                <a:spcPct val="80000"/>
              </a:lnSpc>
              <a:buFont typeface="Arial" charset="0"/>
              <a:buChar char="•"/>
            </a:pPr>
            <a:endParaRPr lang="ru-RU" sz="1700" smtClean="0">
              <a:solidFill>
                <a:srgbClr val="083763"/>
              </a:solidFill>
            </a:endParaRPr>
          </a:p>
          <a:p>
            <a:pPr marR="0" indent="354013" algn="l">
              <a:lnSpc>
                <a:spcPct val="80000"/>
              </a:lnSpc>
              <a:buFont typeface="Arial" charset="0"/>
              <a:buChar char="•"/>
            </a:pPr>
            <a:r>
              <a:rPr lang="ru-RU" sz="2000" smtClean="0">
                <a:solidFill>
                  <a:srgbClr val="083763"/>
                </a:solidFill>
              </a:rPr>
              <a:t>Моральное воспитание человека должно начинаться не с исправ ления нравов, а с преобразования образа мыслей и с утверждения характера …                                                                         (</a:t>
            </a:r>
            <a:r>
              <a:rPr lang="ru-RU" sz="1700" smtClean="0">
                <a:solidFill>
                  <a:srgbClr val="083763"/>
                </a:solidFill>
              </a:rPr>
              <a:t>Иммануил Кант</a:t>
            </a:r>
            <a:r>
              <a:rPr lang="ru-RU" sz="2000" smtClean="0">
                <a:solidFill>
                  <a:srgbClr val="083763"/>
                </a:solidFill>
              </a:rPr>
              <a:t>)</a:t>
            </a:r>
          </a:p>
          <a:p>
            <a:pPr marR="0" indent="354013" algn="l">
              <a:lnSpc>
                <a:spcPct val="80000"/>
              </a:lnSpc>
            </a:pPr>
            <a:r>
              <a:rPr lang="ru-RU" sz="2000" smtClean="0">
                <a:solidFill>
                  <a:srgbClr val="083763"/>
                </a:solidFill>
              </a:rPr>
              <a:t> </a:t>
            </a:r>
          </a:p>
          <a:p>
            <a:pPr marR="0" indent="354013" algn="l">
              <a:lnSpc>
                <a:spcPct val="80000"/>
              </a:lnSpc>
              <a:buFont typeface="Arial" charset="0"/>
              <a:buChar char="•"/>
            </a:pPr>
            <a:r>
              <a:rPr lang="ru-RU" sz="2000" smtClean="0">
                <a:solidFill>
                  <a:srgbClr val="083763"/>
                </a:solidFill>
              </a:rPr>
              <a:t>   Воспитание не только должно развивать разум человека и дать ему известный объем сведений, но должно зажечь в нем жажду серьез ного труда, без которого жизнь его не может быть ни достойной, ни счастливой</a:t>
            </a:r>
            <a:r>
              <a:rPr lang="ru-RU" sz="1700" smtClean="0">
                <a:solidFill>
                  <a:srgbClr val="083763"/>
                </a:solidFill>
              </a:rPr>
              <a:t>.                                                                                       (К.Д. Ушинский)</a:t>
            </a:r>
          </a:p>
          <a:p>
            <a:pPr marR="0" indent="354013" algn="l">
              <a:lnSpc>
                <a:spcPct val="80000"/>
              </a:lnSpc>
              <a:buFont typeface="Arial" charset="0"/>
              <a:buChar char="•"/>
            </a:pPr>
            <a:endParaRPr lang="ru-RU" sz="1700" smtClean="0">
              <a:solidFill>
                <a:srgbClr val="083763"/>
              </a:solidFill>
            </a:endParaRPr>
          </a:p>
          <a:p>
            <a:pPr marR="0" indent="354013" algn="l">
              <a:lnSpc>
                <a:spcPct val="80000"/>
              </a:lnSpc>
              <a:buFont typeface="Arial" charset="0"/>
              <a:buChar char="•"/>
            </a:pPr>
            <a:r>
              <a:rPr lang="ru-RU" sz="2000" smtClean="0">
                <a:solidFill>
                  <a:srgbClr val="083763"/>
                </a:solidFill>
              </a:rPr>
              <a:t>Воспитание происходит всегда, даже тогда, когда вас нет дома. </a:t>
            </a:r>
          </a:p>
          <a:p>
            <a:pPr marR="0" indent="354013">
              <a:lnSpc>
                <a:spcPct val="80000"/>
              </a:lnSpc>
            </a:pPr>
            <a:r>
              <a:rPr lang="ru-RU" sz="1700" smtClean="0">
                <a:solidFill>
                  <a:srgbClr val="083763"/>
                </a:solidFill>
              </a:rPr>
              <a:t>(А.С. Макаренко)</a:t>
            </a:r>
          </a:p>
          <a:p>
            <a:pPr marR="0" indent="354013" algn="l">
              <a:lnSpc>
                <a:spcPct val="80000"/>
              </a:lnSpc>
              <a:buFont typeface="Arial" charset="0"/>
              <a:buChar char="•"/>
            </a:pPr>
            <a:endParaRPr lang="ru-RU" sz="1700" smtClean="0">
              <a:solidFill>
                <a:srgbClr val="083763"/>
              </a:solidFill>
            </a:endParaRPr>
          </a:p>
          <a:p>
            <a:pPr marR="0" indent="354013" algn="l">
              <a:lnSpc>
                <a:spcPct val="80000"/>
              </a:lnSpc>
              <a:buFont typeface="Arial" charset="0"/>
              <a:buChar char="•"/>
            </a:pPr>
            <a:r>
              <a:rPr lang="ru-RU" sz="2000" smtClean="0">
                <a:solidFill>
                  <a:srgbClr val="083763"/>
                </a:solidFill>
              </a:rPr>
              <a:t>Без примеров невозможно ни правильно учить, ни успешно учиться.                                                                                 </a:t>
            </a:r>
            <a:r>
              <a:rPr lang="ru-RU" sz="1700" smtClean="0">
                <a:solidFill>
                  <a:srgbClr val="083763"/>
                </a:solidFill>
              </a:rPr>
              <a:t>(Л. Колумелла)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4536504" cy="396044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Иваничева Александра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Обязанность в группе -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err="1" smtClean="0">
                <a:solidFill>
                  <a:srgbClr val="C00000"/>
                </a:solidFill>
              </a:rPr>
              <a:t>трудорг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спокойный, уравновешенный, пользуется авторитетом в группе.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Участвует в предметных олимпиадах, проводимых среди студентов 1 курса.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Увлекается большим теннисом и велосипедным спортом.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Имеет художественные навыки, любит рисовать, заниматься рукоделием и вязанием.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4995" name="Picture 2" descr="f:\Users\219_cab\Desktop\группа ГС-11\Иваничева Александра Серге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125538"/>
            <a:ext cx="3417888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5006360" cy="642745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Иванова Анастасия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Ответственная за связь 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с родителями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спокойный, доброжелательный.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Участвовала в конкурсах по естественным наукам, в олимпиаде по биологии.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Ведет здоровый образ жизни, занимается спортивной аэробикой.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Мечтает быть менеджером гостиничного предприятия в зарубежной гостинице.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6019" name="Picture 2" descr="f:\Users\219_cab\Desktop\группа ГС-11\Иванова Анастасия Анатоль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916113"/>
            <a:ext cx="3544887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7"/>
            <a:ext cx="4968552" cy="726141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Иванова Анна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Обязанность в группе –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старший </a:t>
            </a:r>
            <a:r>
              <a:rPr lang="ru-RU" sz="2800" dirty="0" err="1" smtClean="0">
                <a:solidFill>
                  <a:srgbClr val="C00000"/>
                </a:solidFill>
              </a:rPr>
              <a:t>учорг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Характер спокойный, без конфликтный человек.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Всегда может прийти на помощь однокурсникам.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Увлекается современными танцами, посещает танцевальный кружок в техникуме.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Принимает активное участие во всех мероприятиях проводимых в группе и в техникуме.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7043" name="Picture 2" descr="f:\Users\219_cab\Desktop\группа ГС-11\Иванова Анна Эдуард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989138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57166"/>
            <a:ext cx="4392488" cy="650083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Иванова Ирина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Обязанность в группе –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член Совета самоуправления техникума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спокойный, твердый и решительный.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Участвовала в конкурсе по естественным наукам.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Имеет организаторские способности, организует группы на различные мероприятия, что сплачивает учебную группу.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Уважительно относится к старшему поколению.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8067" name="Picture 2" descr="f:\Users\219_cab\Desktop\группа ГС-11\Иванова Ирина Иван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93838"/>
            <a:ext cx="387032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3903538" cy="61206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Круусмаа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Дарья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Обязанность в группе –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член редколлегии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Характер – добрый, отзывчивый.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Участвует во всех мероприятиях проводимых в группе 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техникуме.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Хорошо рисует, оформила классный уголок  учебной группы.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Отношения с однокурсниками доброжелательные, в трудную минуту всегда готова помочь.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Мечтает открыть свой гостиничный бизнес.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89091" name="Picture 2" descr="f:\Users\219_cab\Desktop\группа ГС-11\Круусмаа Дарья Ивар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9391">
            <a:off x="971550" y="1412875"/>
            <a:ext cx="36718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00042"/>
            <a:ext cx="4645750" cy="578647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Макарова Анастасия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Обязанность в группе –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цветовод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Характер – добрый, целеустремленный, отличается любознательностью и активностью.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Любит путешествовать, ходить в походы. Ведет здоровый образ жизни. В школе посещала бассейн.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юбит ухаживать за цветами, за домашними животными.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Участвовала в олимпиаде по биологии в техникуме.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Мечтает быть ландшафтным дизайнером.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0115" name="Picture 2" descr="C:\Documents and Settings\Admin\Мои документы\Мои рисунки\2012_05_29\IMG_6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133600"/>
            <a:ext cx="34559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429156" cy="587957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Матвеева Диана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dirty="0" smtClean="0">
                <a:solidFill>
                  <a:srgbClr val="C00000"/>
                </a:solidFill>
              </a:rPr>
              <a:t>Обязанность в группе –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член редколлегии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спокойный, отмечается аккуратностью.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Ведет здоровый образ жизни, в школе посещала секцию «Бокс».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 техникуме занимается волейболом.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Отношение с однокурсниками и преподавателями доброжелательное.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Мечтает быть директором гостиницы.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1139" name="Picture 2" descr="f:\Users\219_cab\Desktop\группа ГС-11\Матвеева Диана Валерь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557338"/>
            <a:ext cx="338931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176464" cy="77048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Носкова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Дарья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Обязанность в группе –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ответственная за проведение информационных часов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Характер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– замкнутая, малообщительная, но все поручения классного руководителя и преподавателей выполняет всегда вовремя и аккуратно.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Мечтает быть «президентом»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совместного предприятия в сфере гостиничного бизнеса. 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2163" name="Picture 2" descr="f:\Users\219_cab\Desktop\группа ГС-11\Носкова Дарья Михайл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00213"/>
            <a:ext cx="35290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3503"/>
            <a:ext cx="4142264" cy="55109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Орлова Юлия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Обязанность в группе –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профорг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спокойный, трудолюбивый, отзывчивый и надежный человек.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группе является лидером, всегда может прийти на помощь.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школе занималась бальными танцами, сейчас посещает школу красоты.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Мечтает открыть свой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Салон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расоты.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Уважает и любит своих родителей.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3187" name="Picture 2" descr="f:\Users\219_cab\Desktop\группа ГС-11\Орлова Юлия Серге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81075"/>
            <a:ext cx="38322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4286280" cy="653277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Павлова Татьяна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Обязанность в группе –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заместитель старосты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Характер – доброжелательный, отзывчивый, в любую минуту может прийти на помощь, настоящий друг и товарищ.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Много читает, сама пишет лирические стихи.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Учится на хорошо и отлично.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Посещает предметный кружок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«Сервис +».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Много уделяет времени на самообразование.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Любит прогулки по лесу.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4211" name="Picture 2" descr="f:\Users\219_cab\Desktop\группа ГС-11\Павлова Татьяна Серге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68638"/>
            <a:ext cx="41767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890588"/>
            <a:ext cx="8077200" cy="1401762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428875"/>
            <a:ext cx="8786812" cy="3000375"/>
          </a:xfrm>
        </p:spPr>
        <p:txBody>
          <a:bodyPr>
            <a:normAutofit/>
          </a:bodyPr>
          <a:lstStyle/>
          <a:p>
            <a:pPr marR="0" algn="l">
              <a:lnSpc>
                <a:spcPct val="80000"/>
              </a:lnSpc>
              <a:buFont typeface="Arial" charset="0"/>
              <a:buChar char="•"/>
            </a:pPr>
            <a:r>
              <a:rPr lang="ru-RU" sz="2400" smtClean="0"/>
              <a:t> </a:t>
            </a:r>
            <a:r>
              <a:rPr lang="ru-RU" sz="2400" smtClean="0">
                <a:solidFill>
                  <a:schemeClr val="tx2"/>
                </a:solidFill>
              </a:rPr>
              <a:t>Если студента подбодрить, он учится верить в себя</a:t>
            </a:r>
          </a:p>
          <a:p>
            <a:pPr marR="0" algn="l">
              <a:lnSpc>
                <a:spcPct val="80000"/>
              </a:lnSpc>
            </a:pPr>
            <a:endParaRPr lang="ru-RU" sz="2400" smtClean="0">
              <a:solidFill>
                <a:schemeClr val="tx2"/>
              </a:solidFill>
            </a:endParaRPr>
          </a:p>
          <a:p>
            <a:pPr marR="0" algn="l">
              <a:lnSpc>
                <a:spcPct val="80000"/>
              </a:lnSpc>
              <a:buFont typeface="Arial" charset="0"/>
              <a:buChar char="•"/>
            </a:pPr>
            <a:r>
              <a:rPr lang="ru-RU" sz="2400" smtClean="0">
                <a:solidFill>
                  <a:schemeClr val="tx2"/>
                </a:solidFill>
              </a:rPr>
              <a:t> Если студента хвалить, он учится быть благодарным</a:t>
            </a:r>
          </a:p>
          <a:p>
            <a:pPr marR="0" algn="l">
              <a:lnSpc>
                <a:spcPct val="80000"/>
              </a:lnSpc>
            </a:pPr>
            <a:endParaRPr lang="ru-RU" sz="2400" smtClean="0">
              <a:solidFill>
                <a:schemeClr val="tx2"/>
              </a:solidFill>
            </a:endParaRPr>
          </a:p>
          <a:p>
            <a:pPr marR="0" algn="l">
              <a:lnSpc>
                <a:spcPct val="80000"/>
              </a:lnSpc>
              <a:buFont typeface="Arial" charset="0"/>
              <a:buChar char="•"/>
            </a:pPr>
            <a:r>
              <a:rPr lang="ru-RU" sz="2400" smtClean="0">
                <a:solidFill>
                  <a:schemeClr val="tx2"/>
                </a:solidFill>
              </a:rPr>
              <a:t> Если студента поддерживать, он учится ценить себя</a:t>
            </a:r>
          </a:p>
          <a:p>
            <a:pPr marR="0" algn="l">
              <a:lnSpc>
                <a:spcPct val="80000"/>
              </a:lnSpc>
            </a:pPr>
            <a:endParaRPr lang="ru-RU" sz="2400" smtClean="0">
              <a:solidFill>
                <a:schemeClr val="tx2"/>
              </a:solidFill>
            </a:endParaRPr>
          </a:p>
          <a:p>
            <a:pPr marR="0" algn="l">
              <a:lnSpc>
                <a:spcPct val="80000"/>
              </a:lnSpc>
              <a:buFont typeface="Arial" charset="0"/>
              <a:buChar char="•"/>
            </a:pPr>
            <a:r>
              <a:rPr lang="ru-RU" sz="2400" smtClean="0">
                <a:solidFill>
                  <a:schemeClr val="tx2"/>
                </a:solidFill>
              </a:rPr>
              <a:t> Если студента окружить дружелюбием, он учится находить любовь в этом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428604"/>
            <a:ext cx="4786346" cy="65287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</a:rPr>
              <a:t>Питимирова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Мария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Обязанность в группе – секретарь общего собрания учебной группы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Характер – уравновешенный, доброжелательный.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Участвовала в конкурсе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естественным наукам, группа заняла 3 место.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Всегда уважительно относится к старшему поколению, помогает своему деду.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Пользуется авторитетом среди однокурсников.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Любит свою кошку «Марусю».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5235" name="Picture 2" descr="f:\Users\219_cab\Desktop\группа ГС-11\Питимирова Мария Геннадь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21183">
            <a:off x="520700" y="2228850"/>
            <a:ext cx="35433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716016" cy="696197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Поликарпова Диана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Обязанность в группе – физорг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Характер – добрый, отзывчивый, уравновешенный.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Ведет здоровый образ жизни, любит заниматься спортом.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Принимала участие в спортивных соревнованиях по волейболу, защищала честь группы.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 техникуме посещает танцевальный кружок.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Учится хорошо, занимается самообразованием. 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6259" name="Picture 2" descr="f:\Users\219_cab\Desktop\группа ГС-11\Поликарпова Диана Льв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127341">
            <a:off x="4971257" y="2213769"/>
            <a:ext cx="37830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271120" cy="698477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Попова Виолетта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Обязанность в группе – ответственная за озеленение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спокойная, доброжелательная, скромная, исполнительная.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Участвовала в олимпиаде по биологии в техникуме, любит природу и животных.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Мечтает открыть приют для бездомных животных.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Любит ухаживать за своими питомцами: кошка, собака, хомяк, попугай, золотая рыбка.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Уважительно относится к своим родителям.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7283" name="Picture 2" descr="f:\Users\219_cab\Desktop\группа ГС-11\Попова Виолетта Меркурь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3311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500042"/>
            <a:ext cx="5149806" cy="578647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</a:rPr>
              <a:t>Стексова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Екатерина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Обязанность в группе – заместитель физорга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Характер – добрый, целеустремленный, отличается любознательностью и активностью.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Увлекается тяжелым роком.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Посещала секцию тяжелой атлетики.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Мечтает быть менеджером в зарубежной гостинице, самостоятельно изучает английский язык.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Любит ходить в походы, лазить по горам.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8307" name="Picture 2" descr="C:\Documents and Settings\Admin\Рабочий стол\Фотографии Б-21\Филиппова Август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84313"/>
            <a:ext cx="263366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32656"/>
            <a:ext cx="4911080" cy="662473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Трифонова Екатерина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Обязанность в группе – ответственная за озеленение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Характер –  доброжелательная, может повести за собой коллектив.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Пользуется авторитетом среди студентов своей группы.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Посещает школу красоты, хочет стать фотомоделью и путешествовать по всему миру.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Посещает кружок английского языка.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9331" name="Picture 2" descr="f:\Users\219_cab\Desktop\группа ГС-11\Трифонова Екатерина Андре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309721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704088"/>
            <a:ext cx="4767064" cy="565387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</a:rPr>
              <a:t>Чагина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Александра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Обязанность в группе – ответственная за проведение классных мероприятий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спокойная, доброжелательная, исполнительная.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 детства занимается народными танцами, в настоящее время посещает танцевальный кружок.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Много читает и изучает литературу по гостиничной индустрии.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будущем п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ланирует открыть собственную гостиницу.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0355" name="Picture 2" descr="f:\Users\219_cab\Desktop\группа ГС-11\Чагина Александра Александр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68413"/>
            <a:ext cx="34559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980728"/>
            <a:ext cx="4464496" cy="83529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</a:rPr>
              <a:t>Чернякова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Наталья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Обязанность в группе – ответственная за порядок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и чистоту в аудитории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спокойная, доброжелательная, скромная, исполнительная.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Интересная в общении,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много читает, занимается самостоятельно.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Посещает кружок «Словесности»,  участвовала в конкурсе чтецов.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Мечтает стать многодетной мамой.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1379" name="Picture 2" descr="f:\Users\219_cab\Desktop\группа ГС-11\Чернякова Наталья Владимир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08433">
            <a:off x="930275" y="2489200"/>
            <a:ext cx="2725738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92696"/>
            <a:ext cx="4032448" cy="727280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</a:rPr>
              <a:t>Чубукова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Татьяна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Обязанность в группе –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ответственная за учебную работу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спокойная, доброжелательная.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Занимается вокалом, закончила музыкальную школу. Любит классическую музыку.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Участвовала в олимпиаде по географии и истории.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Отношения с преподавателями и однокурсниками хорошие.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03" name="Picture 2" descr="f:\Users\219_cab\Desktop\группа ГС-11\Чубукова Татьяна Владимир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29505">
            <a:off x="409575" y="2003425"/>
            <a:ext cx="38131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D:\Крис\Мои картинки\Фоны для презентации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704088"/>
            <a:ext cx="3960440" cy="565387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Яковлева Виктория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Обязанность в группе –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ответственная за проездные билеты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Характер – спокойная, доброжелательная. Успеваемость хорошая,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занимается исследовательской работой.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Участвовала в конкурсе: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«Алло, мы ищем таланты»,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любит танцевать и петь.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Уважительно относится к своим родителям.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427" name="Picture 2" descr="f:\Users\219_cab\Desktop\группа ГС-11\Яковлева Виктория Сергее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96975"/>
            <a:ext cx="309721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7143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C00000"/>
                </a:solidFill>
              </a:rPr>
              <a:t>«</a:t>
            </a:r>
            <a:r>
              <a:rPr lang="ru-RU" sz="4000" b="1" i="1" dirty="0" smtClean="0">
                <a:solidFill>
                  <a:srgbClr val="C00000"/>
                </a:solidFill>
              </a:rPr>
              <a:t>Неделя добра</a:t>
            </a:r>
            <a:r>
              <a:rPr lang="ru-RU" sz="4000" i="1" dirty="0" smtClean="0">
                <a:solidFill>
                  <a:srgbClr val="C00000"/>
                </a:solidFill>
              </a:rPr>
              <a:t>»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104450" name="Picture 2" descr="C:\Documents and Settings\Admin\Мои документы\Мои рисунки\2012_05_14\IMG_6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3488" y="1412875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4" descr="C:\Documents and Settings\Admin\Мои документы\Мои рисунки\2012_05_14\IMG_6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573463"/>
            <a:ext cx="26876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5" descr="C:\Documents and Settings\Admin\Мои документы\Мои рисунки\2012_05_14\IMG_61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924175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5661248"/>
            <a:ext cx="9144000" cy="864096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Учебные группы техникума собрали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3 000 </a:t>
            </a:r>
            <a:r>
              <a:rPr lang="ru-RU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руб. 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приобретение детских товаров</a:t>
            </a:r>
            <a:endParaRPr lang="ru-RU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454" name="Прямоугольник 7"/>
          <p:cNvSpPr>
            <a:spLocks noChangeArrowheads="1"/>
          </p:cNvSpPr>
          <p:nvPr/>
        </p:nvSpPr>
        <p:spPr bwMode="auto">
          <a:xfrm>
            <a:off x="0" y="1196975"/>
            <a:ext cx="47879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«</a:t>
            </a:r>
            <a:r>
              <a:rPr lang="ru-RU" b="1">
                <a:solidFill>
                  <a:srgbClr val="C00000"/>
                </a:solidFill>
              </a:rPr>
              <a:t>Нравственность</a:t>
            </a:r>
            <a:r>
              <a:rPr lang="ru-RU"/>
              <a:t> – есть наука об отношениях, существующих между  людьми, об обязанностях, вытекающих из этих отношений»</a:t>
            </a:r>
          </a:p>
          <a:p>
            <a:pPr algn="r"/>
            <a:r>
              <a:rPr lang="ru-RU"/>
              <a:t>                                                            </a:t>
            </a:r>
            <a:r>
              <a:rPr lang="ru-RU" i="1"/>
              <a:t>Гольбах</a:t>
            </a:r>
            <a:br>
              <a:rPr lang="ru-RU" i="1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33413" y="731838"/>
            <a:ext cx="7864475" cy="1309687"/>
          </a:xfrm>
        </p:spPr>
      </p:pic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060575"/>
            <a:ext cx="7929562" cy="3654425"/>
          </a:xfrm>
        </p:spPr>
        <p:txBody>
          <a:bodyPr/>
          <a:lstStyle/>
          <a:p>
            <a:pPr marR="0" algn="l">
              <a:buFont typeface="Arial" charset="0"/>
              <a:buChar char="•"/>
            </a:pPr>
            <a:r>
              <a:rPr lang="ru-RU" smtClean="0"/>
              <a:t> </a:t>
            </a:r>
            <a:r>
              <a:rPr lang="ru-RU" smtClean="0">
                <a:solidFill>
                  <a:schemeClr val="tx2"/>
                </a:solidFill>
              </a:rPr>
              <a:t>Любовь к детям через милосердие, щедрость души, чуткость, доброту</a:t>
            </a:r>
          </a:p>
          <a:p>
            <a:pPr marR="0" algn="l">
              <a:buFont typeface="Arial" charset="0"/>
              <a:buChar char="•"/>
            </a:pPr>
            <a:r>
              <a:rPr lang="ru-RU" smtClean="0">
                <a:solidFill>
                  <a:schemeClr val="tx2"/>
                </a:solidFill>
              </a:rPr>
              <a:t> Признание права ребенка на индивидуальность и индивидуальную работу</a:t>
            </a:r>
          </a:p>
          <a:p>
            <a:pPr marR="0" algn="l">
              <a:buFont typeface="Arial" charset="0"/>
              <a:buChar char="•"/>
            </a:pPr>
            <a:r>
              <a:rPr lang="ru-RU" smtClean="0">
                <a:solidFill>
                  <a:schemeClr val="tx2"/>
                </a:solidFill>
              </a:rPr>
              <a:t> Долготерпение в работе со студентами и их родителями</a:t>
            </a:r>
          </a:p>
          <a:p>
            <a:pPr marR="0" algn="l">
              <a:buFont typeface="Arial" charset="0"/>
              <a:buChar char="•"/>
            </a:pPr>
            <a:r>
              <a:rPr lang="ru-RU" smtClean="0">
                <a:solidFill>
                  <a:schemeClr val="tx2"/>
                </a:solidFill>
              </a:rPr>
              <a:t> Отказ от методов авторитаризма, угроз, педагогической мести</a:t>
            </a:r>
          </a:p>
          <a:p>
            <a:pPr marR="0" algn="l">
              <a:buFont typeface="Arial" charset="0"/>
              <a:buChar char="•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914400"/>
            <a:ext cx="9156700" cy="841375"/>
          </a:xfrm>
        </p:spPr>
      </p:pic>
      <p:sp>
        <p:nvSpPr>
          <p:cNvPr id="1054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857375"/>
            <a:ext cx="8429625" cy="3571875"/>
          </a:xfrm>
        </p:spPr>
        <p:txBody>
          <a:bodyPr/>
          <a:lstStyle/>
          <a:p>
            <a:pPr marR="0" algn="l">
              <a:buFont typeface="Arial" charset="0"/>
              <a:buChar char="•"/>
            </a:pPr>
            <a:r>
              <a:rPr lang="ru-RU" sz="3600" smtClean="0">
                <a:solidFill>
                  <a:schemeClr val="tx2"/>
                </a:solidFill>
              </a:rPr>
              <a:t> Организация родительских собраний</a:t>
            </a:r>
          </a:p>
          <a:p>
            <a:pPr marR="0" algn="l"/>
            <a:endParaRPr lang="ru-RU" sz="3600" smtClean="0">
              <a:solidFill>
                <a:schemeClr val="tx2"/>
              </a:solidFill>
            </a:endParaRPr>
          </a:p>
          <a:p>
            <a:pPr marR="0" algn="l">
              <a:buFont typeface="Arial" charset="0"/>
              <a:buChar char="•"/>
            </a:pPr>
            <a:r>
              <a:rPr lang="ru-RU" sz="3600" smtClean="0">
                <a:solidFill>
                  <a:schemeClr val="tx2"/>
                </a:solidFill>
              </a:rPr>
              <a:t> Изучение семей студентов и организация индивидуальной работы </a:t>
            </a:r>
          </a:p>
        </p:txBody>
      </p:sp>
      <p:pic>
        <p:nvPicPr>
          <p:cNvPr id="105475" name="Picture 2" descr="D:\Мама\Мама\99999классссс\p63_kompsem-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4437063"/>
            <a:ext cx="19510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575" y="1268413"/>
            <a:ext cx="7669213" cy="5113337"/>
          </a:xfrm>
        </p:spPr>
        <p:txBody>
          <a:bodyPr>
            <a:normAutofit/>
          </a:bodyPr>
          <a:lstStyle/>
          <a:p>
            <a:pPr marR="0" algn="ctr"/>
            <a:endParaRPr lang="ru-RU" sz="33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algn="ctr"/>
            <a:endParaRPr lang="ru-RU" sz="33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algn="ctr"/>
            <a:endParaRPr lang="ru-RU" sz="33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algn="ctr"/>
            <a:r>
              <a:rPr lang="ru-RU" sz="33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час и в каждую минуту,</a:t>
            </a:r>
          </a:p>
          <a:p>
            <a:pPr marR="0" algn="ctr"/>
            <a:r>
              <a:rPr lang="ru-RU" sz="33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чьих-то судьбах вечная забота,</a:t>
            </a:r>
          </a:p>
          <a:p>
            <a:pPr marR="0" algn="ctr"/>
            <a:r>
              <a:rPr lang="ru-RU" sz="33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Кусочек сердца отдавать кому-то,</a:t>
            </a:r>
          </a:p>
          <a:p>
            <a:pPr marR="0" algn="ctr"/>
            <a:r>
              <a:rPr lang="ru-RU" sz="33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Такая брат, у нас с тобой работа!</a:t>
            </a:r>
          </a:p>
          <a:p>
            <a:pPr marR="0" algn="l"/>
            <a:endParaRPr lang="ru-RU" sz="24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6498" name="Picture 1" descr="C:\Documents and Settings\Admin\Мои документы\Мои рисунки\Рисунок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188913"/>
            <a:ext cx="30607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2234</TotalTime>
  <Words>1921</Words>
  <Application>Microsoft Office PowerPoint</Application>
  <PresentationFormat>Экран (4:3)</PresentationFormat>
  <Paragraphs>203</Paragraphs>
  <Slides>91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91</vt:i4>
      </vt:variant>
    </vt:vector>
  </HeadingPairs>
  <TitlesOfParts>
    <vt:vector size="103" baseType="lpstr">
      <vt:lpstr>Arial</vt:lpstr>
      <vt:lpstr>Arial Black</vt:lpstr>
      <vt:lpstr>Wingdings 2</vt:lpstr>
      <vt:lpstr>Calibri</vt:lpstr>
      <vt:lpstr>Bauhaus 93</vt:lpstr>
      <vt:lpstr>Georgia</vt:lpstr>
      <vt:lpstr>Times New Roman</vt:lpstr>
      <vt:lpstr>Tahoma</vt:lpstr>
      <vt:lpstr>Wingdings</vt:lpstr>
      <vt:lpstr>Comic Sans MS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26 сентября 2012 г. студенты группы ГС-21  специальность  Гостиничный сервис, вместе с классным руководителем  Смирновой Е.В. посетили выставку «ПИР 2012»,  проходящую в Московском выставочном центре (МВЦ)  «КРОКУС ЭКСПО»  г. Москва  </vt:lpstr>
      <vt:lpstr>17 сентября 2012 г. в городе стартовал  экологический месячник.  3 октября студенты групп Б-11, Б-32, ТОП-21, ТОП-41, ГС-21 провели экологическую акцию по очистке территории Парка культуры и отдыха им. 500-летия г.Чебоксары  </vt:lpstr>
      <vt:lpstr>17 октября 2012 г. в спортивном зале  НОУСПО «Чебоксарский кооперативный техникум» Чувашпотребсоюза  16 учебных групп 1-2 курсов приняли участие в соревнованиях по трем видам спорта: настольному теннису, дартсу и стрит-болу. </vt:lpstr>
      <vt:lpstr>25 октября 2012 г. состоялся гала-концерт,  посвященный 25-летию творческой деятельности, заслуженного деятеля искусств Чувашии,  главного дирижера  Чувашского государственного театра оперы и балета  Ольги Сетнеровны Нестеровой.   Сколько теплых слов и поздравлений в ее адрес мы,  классные руководители и  студенты групп ГС-21 и Б-32, услышали в этот день. </vt:lpstr>
      <vt:lpstr>6 ноября 2012 г. студенты групп МН-31, МН-32, ГС-21 вместе с классными руководителями выехали в  ООО «Хлебокомбинат Большесундырского райпо» Чувашпотребсоюза  и познакомились с деятельностью одного из предприятий потребительской кооперации Чувашской республики </vt:lpstr>
      <vt:lpstr> 8 ноября 2012 г. студенты  групп К-21, К-31, ГС-21 вместе с классными руководителями выехали на экскурсию на тему «Знакомство с предприятиями системы Чувашпотребсоюза» на ООО «Чебоксарская универбаза» Чувашпотребсоюза  </vt:lpstr>
      <vt:lpstr> 9 ноября 2012 г. в 9 часов 30 минут группы Ф-31, К-21, ГС-21 приняли участие в общегородском мероприятии  «Зарядка со звездой»,  которое состоялось на площадке перед Чувашским драматическим театром им. К.Иванова. </vt:lpstr>
      <vt:lpstr>16 ноября 2012 г.  в Музее потребительской кооперации Чувашской Республики студенты группы ГС-21 встретились с ветеранами труда, отдыхающих в ДОЛ «Салют» Чувашпотребсоюза. </vt:lpstr>
      <vt:lpstr>21 ноября 2012 г. студенты группы ГС-21  выехали на экскурсию в ОАО Санаторно-курортный комплекс «Волжанка» с классным руководителем Смирновой Е.В.</vt:lpstr>
      <vt:lpstr>28 ноября 2012 г. студенты группы ГС-21 пригласили психолога техникума Чишкину Р.В. на классный час  на тему «Знакомьтесь – это мы!»   </vt:lpstr>
      <vt:lpstr>Студенты группы ГС-21 специальность Гостиничный сервис  с классным руководителем Смирновой Е.В. 29 ноября 2012 г. выехали в ОАО Санаторий «Чувашия» </vt:lpstr>
      <vt:lpstr> 29 ноября 2012 г. в техникуме состоялся заключительный гала-концерт «Славься ты, Русь моя!», посвященный Дню народного единства и Году Российской истории,  где приняла участие и группа ГС-21     Не знаю счастья большего,  Чем жить одной судьбой, Грустить с тобой, земля моя, И праздновать с тобой!                    И.Шаферан  </vt:lpstr>
      <vt:lpstr>24 января 2013 г. студенты группы ГС-21специальность  Гостиничный сервис вместе с классным руководителем Смирновой Е.В.  выехали на экскурсию в  ООО санаторий «Волжские зори» </vt:lpstr>
      <vt:lpstr>4 февраля 2013 г. студенты второго курса специальностей «Товароведение и экспертиза качества потребительских товаров» и «Гостиничный сервис» посетили  Музей потребительской кооперации Чувашской Республики, и познакомились с экспонатами, посвященными 120-летию образования первого потребительского общества в Чувашии </vt:lpstr>
      <vt:lpstr>Группа ГС-21 25 февраля 2013 г. под руководством  классного руководителя Смирновой Е.В.     посетили  ООО «Отель - ДИС» </vt:lpstr>
      <vt:lpstr>Слайд 31</vt:lpstr>
      <vt:lpstr>20 марта 2013 г. в читальном зале прошло открытое внеклассное мероприятие в форме круглого стола  на тему «Развитие гостиничной индустрии в Чувашской Республике»  с приглашением Гарькавой О.Ю., директора ГУП Спортивно–оздоровительного комплекса «Спорт» Министерства по физической культуре, спорту и туризму Чувашской Республики и  Павлова М.И., директора ООО «Волга Премиум Отель».     </vt:lpstr>
      <vt:lpstr> 23-24 апреля 2013 г. по решению  Совета студенческого самоуправления общежития  Чебоксарского кооперативного техникума  проводилась акция «Чистый двор»,  где приняли участие студенты группы ГС-21      </vt:lpstr>
      <vt:lpstr>Студентам группы ГС-21, предстояло пройти  две производственные практики на предприятиях гостиничной индустрии г. Чебоксары и г.Туапсе. В целях подготовки к данной практике  6 мая 2013 г.  классный руководитель Смирнова Е.В. и  психолог техникума Чишкиной Р.В. провели внеклассное мероприятие на тему «Развитие коммуникативных навыков»      </vt:lpstr>
      <vt:lpstr>   22 мая 2013 г. в  техникуме прошел  II Форум молодежных лидеров “Country КООП-2013”,  где приняла участие группа ГС-21, участники клуба “Сервис +”. Преподаватели Смирнова Е.В. и Григорьева Э.В. смоделировали встречу иностранного туриста в гостинице.         </vt:lpstr>
      <vt:lpstr> День российского предпринимательства отмечается 26 мая, праздник был введён 18 октября 2007 года  Президентом  РФ Владимиром Путиным.  В канун этого Дня, 23 мая 2013 г., в актовом зале техникума состоялся Фестиваль «В мире профессий», проводимый в рамках Национального чемпионата профессий и предпринимательский идей «Карьера в России». Группа ГС-21 представляла специальность Гостиничный сервис      </vt:lpstr>
      <vt:lpstr>18 сентября 2013 г. студенты групп ГС-31 под руководством  классного руководителя Смирновой Е.В. и ГС-21 посетили  Туристический оздоровительный комплекс «Заимка»  ООО «Отрадное».      </vt:lpstr>
      <vt:lpstr> 2 октября 2013 г. преподаватели Барабаш Н.Н,  Смирнова Е.В. вместе со студентами своих групп ГС-21, ГС-31 провели круглый стол на тему  «Организация туристической индустрии в Чувашской Республике».       </vt:lpstr>
      <vt:lpstr>На встречу были приглашены: заместитель атамана общины казаков Чувашской Республики Архипов В.К. и управляющий Туристического оздоровительного комплекса «Заимка» ООО «Отрадное» Ширпин А.А.   </vt:lpstr>
      <vt:lpstr>24 октября 2013 г. состоялся  Круглый стол «Предприятие - студентам» на встречу была приглашена  Клементьева О.Е.  - начальник отдела маркетинга  ОАО санаторий «ЧУВАШИЯКУРОРТ»   </vt:lpstr>
      <vt:lpstr>28 октября 2013 г. группа  ГС-31 посетила санаторий «ЧУВАШИЯКУРОРТ» (водогрязелечебница)  с классным руководителем Смирновой Е.В. Целью посещения данного санатория является ознакомление с лечебно-оздоровительным комплексом услуг.       </vt:lpstr>
      <vt:lpstr>7 ноября 2013 г.  группы ГС-31 и Т-21 посетили  г.Йошкар-Ола.  Экскурсия началась с рассказа опытного экскурсовода ООО «Чебоксарское бюро путешествий и экскурсий» Лесных Е.И. про исторические места  Чувашской и  Марийской республик.  По приезду в Йошкар-Олу  экскурсовод рассказала про историю и достопримечательности  города.    </vt:lpstr>
      <vt:lpstr>21 ноября 2013 г. в рамках декады цикловой комиссии  учетно-экономических дисциплин,  преподаватели специальностей Гостиничный сервис  Барабаш Н.Н. и Смирнова Е.В.  провели конкурс презентаций   на тему «Путешествие по гостиницам мира».  В конкурсе приняли участие студенты групп ГС-31, ГС-21, Т-21.     </vt:lpstr>
      <vt:lpstr>6 декабря 2013г. студенты группы ГС-31  с  классным руководителем Смирновой Е.В  провели классный час на тему «Отдыхай с Натали турс»   с приглашением менеджера туристического агентства «Натали турс» Захаровой А. О.      </vt:lpstr>
      <vt:lpstr>17 декабря 2013 г. студенты группы ГС-31  в читальном зале техникума  смотрели торжественную церемонию оглашения  Главой Чувашской Республики Игнатьевым М.В. ежегодного Послания Государственному Совету Чувашской Республики,  которая состоялась в Большом зале заседаний Дома Правительства.       </vt:lpstr>
      <vt:lpstr>27 декабря Эстафета огня зимней Олимпиады-2014 прибыла в столицу Чувашии. Преподаватели и 500 студентов (в том числе и группа ГС-31,  вместе с классным руководителем Смирновой Е.В.) Чебоксарского кооперативного техникума встречали огонь Олимпиады на улице Константина Иванова.  Студенты с искренними улыбками на лицах и неподдельным волнением приветствовали участников Эстафеты огня зимней Олимпиады-2014.  На память об Эстафете остались яркие флажки и светящиеся палочки с символическими надписями «Сочи-2014»        </vt:lpstr>
      <vt:lpstr>13 марта 2014 г. в техникуме состоялась научно-практическая конференция цикловой комиссии учетно-экономических дисциплин «Инновации – путь повышения конкурентоспособности»,  посвященная 85-летию образования  Чебоксарского кооперативного техникума.  Конференция проходила в двух форматах: публичное выступление и стендовые доклады.  Успешные исследовательские работы студентов групп Б-31, Ф-31 и ГС-31 были отмечены грамотами.         </vt:lpstr>
      <vt:lpstr>1 мая 2014 г. студенты и преподаватели  НОУСПО «Чебоксарский кооперативный техникум» Чувашпотребсоюза участвовали в городском Первомайском шествии.          </vt:lpstr>
      <vt:lpstr>30 июня 2014 г. в актовом зале техникума  состоялось торжественное вручение дипломов.  Мероприятие открыла директор техникума Таланова Л.П.,  в своем обращении Лидия Петровна пожелала выпускникам достойно преодолевать все трудности, найти престижную работу и всегда помнить, что Чебоксарский кооперативный техникум  дал «путевку» в жизнь.          </vt:lpstr>
      <vt:lpstr>Слайд 50</vt:lpstr>
      <vt:lpstr>Слайд 51</vt:lpstr>
      <vt:lpstr>Слайд 52</vt:lpstr>
      <vt:lpstr>Слайд 53</vt:lpstr>
      <vt:lpstr>Слайд 54</vt:lpstr>
      <vt:lpstr>1 сентября 2014 г. в техникуме состоялась торжественное мероприятие, посвященное  Дню знаний.     </vt:lpstr>
      <vt:lpstr>6 сентября 2014г. в рамках подготовки к международному форуму  «Россия – спортивная держава»  на спортивных площадках столицы Чувашии  собрались приверженцы здорового образа жизни  на ставшую уже традиционной «Зарядку со звездой».  Среди участников оздоровительной акции были и  50 студентов нашего техникума  (в том числе и студенты группы ГС-11).       </vt:lpstr>
      <vt:lpstr>10 сентября 2014 г. студенты группы ГС-11 посетили  Музей потребительской кооперации Чувашской республики. Посмотрели фильм, познакомились с деятельностью системы потребительской кооперацией России за последние годы.   </vt:lpstr>
      <vt:lpstr>2 октября 2014 г. студенты групп  специальностей «Гостиничный сервис» (ГС-11, ГС-21, ГС-31) и «Туризм» (Т-21, Т-31) вместе с классными руководителями поехали на экскурсию в  г.Казань, где посетили Казанский Кремль, побывали в мечети, музее естественной истории Татарстана, в сувенирных лавках, где смогли увидеть национальные наряды и обувь, затем была экскурсия по  г. Казани на автобусе.    </vt:lpstr>
      <vt:lpstr>     Формированию у студентов навыков здорового образа жизни был посвящен тематический вечер  «Активный первокурсник», который состоялся 20 ноября 2014 г. в Международный день отказа от курения в общежитии техникум.    </vt:lpstr>
      <vt:lpstr>     4 декабря 2014 г., состоялась прямая трансляция ежегодного послания Президента РФ Путина В.В. к парламенту.   Студенты группы ГС-11 вместе со всеми россиянами внимательно слушали обращение Президента РФ, закончившего своё выступление словами о патриотизме.     После окончания трансляции состоялось обсуждение  тезисов обращения.        </vt:lpstr>
      <vt:lpstr>     21 января 2015 г. студенты техникума  вместе со всеми гражданами республики в прямом эфире слушали обращение Главы Чувашской Республики  Михаила Игнатьева с ежегодным посланием к Государственному Совету ЧР.           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</dc:creator>
  <cp:lastModifiedBy>User</cp:lastModifiedBy>
  <cp:revision>267</cp:revision>
  <dcterms:modified xsi:type="dcterms:W3CDTF">2015-03-14T20:57:11Z</dcterms:modified>
</cp:coreProperties>
</file>